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6" r:id="rId3"/>
    <p:sldId id="265" r:id="rId4"/>
    <p:sldId id="267" r:id="rId5"/>
    <p:sldId id="268" r:id="rId6"/>
    <p:sldId id="271" r:id="rId7"/>
    <p:sldId id="270" r:id="rId8"/>
    <p:sldId id="264" r:id="rId9"/>
    <p:sldId id="263" r:id="rId10"/>
    <p:sldId id="273" r:id="rId11"/>
    <p:sldId id="259" r:id="rId12"/>
    <p:sldId id="262" r:id="rId13"/>
    <p:sldId id="258" r:id="rId14"/>
    <p:sldId id="275" r:id="rId15"/>
    <p:sldId id="274"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陈英健" initials="陈英健" lastIdx="1" clrIdx="0">
    <p:extLst>
      <p:ext uri="{19B8F6BF-5375-455C-9EA6-DF929625EA0E}">
        <p15:presenceInfo xmlns:p15="http://schemas.microsoft.com/office/powerpoint/2012/main" userId="8ed00b0821bbab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726" autoAdjust="0"/>
  </p:normalViewPr>
  <p:slideViewPr>
    <p:cSldViewPr snapToGrid="0">
      <p:cViewPr varScale="1">
        <p:scale>
          <a:sx n="48" d="100"/>
          <a:sy n="48" d="100"/>
        </p:scale>
        <p:origin x="136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0" Type="http://schemas.openxmlformats.org/officeDocument/2006/relationships/image" Target="../media/image13.wmf"/><Relationship Id="rId4" Type="http://schemas.openxmlformats.org/officeDocument/2006/relationships/image" Target="../media/image7.wmf"/><Relationship Id="rId9"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631311-1DCA-442D-9C9C-0AA3A8A836B3}" type="datetimeFigureOut">
              <a:rPr lang="zh-CN" altLang="en-US" smtClean="0"/>
              <a:t>2016/5/9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598E0-F2BC-4086-ADB4-300CC718BC53}" type="slidenum">
              <a:rPr lang="zh-CN" altLang="en-US" smtClean="0"/>
              <a:t>‹#›</a:t>
            </a:fld>
            <a:endParaRPr lang="zh-CN" altLang="en-US"/>
          </a:p>
        </p:txBody>
      </p:sp>
    </p:spTree>
    <p:extLst>
      <p:ext uri="{BB962C8B-B14F-4D97-AF65-F5344CB8AC3E}">
        <p14:creationId xmlns:p14="http://schemas.microsoft.com/office/powerpoint/2010/main" val="2368357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1</a:t>
            </a:fld>
            <a:endParaRPr lang="zh-CN" altLang="en-US"/>
          </a:p>
        </p:txBody>
      </p:sp>
    </p:spTree>
    <p:extLst>
      <p:ext uri="{BB962C8B-B14F-4D97-AF65-F5344CB8AC3E}">
        <p14:creationId xmlns:p14="http://schemas.microsoft.com/office/powerpoint/2010/main" val="371707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coupled</a:t>
            </a:r>
            <a:r>
              <a:rPr lang="en-US" altLang="zh-CN" baseline="0" dirty="0" smtClean="0"/>
              <a:t> with the ocean model, the hurricane tracks are not much different from the Non-Coupled one. This is because the track position is mainly determined by large-scale steering flows. However, the intensity of both coupled case is much weaker than reality.</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10</a:t>
            </a:fld>
            <a:endParaRPr lang="zh-CN" altLang="en-US"/>
          </a:p>
        </p:txBody>
      </p:sp>
    </p:spTree>
    <p:extLst>
      <p:ext uri="{BB962C8B-B14F-4D97-AF65-F5344CB8AC3E}">
        <p14:creationId xmlns:p14="http://schemas.microsoft.com/office/powerpoint/2010/main" val="67913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can see in the </a:t>
            </a:r>
            <a:r>
              <a:rPr lang="en-US" altLang="zh-CN" dirty="0" err="1" smtClean="0"/>
              <a:t>Hovmoller</a:t>
            </a:r>
            <a:r>
              <a:rPr lang="en-US" altLang="zh-CN" dirty="0" smtClean="0"/>
              <a:t> diagram that radial</a:t>
            </a:r>
            <a:r>
              <a:rPr lang="en-US" altLang="zh-CN" baseline="0" dirty="0" smtClean="0"/>
              <a:t> wind velocity (the white line) in coupled case is a little smaller than that in the Non-Coupled case, but the tangential wind velocity is much weaker</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11</a:t>
            </a:fld>
            <a:endParaRPr lang="zh-CN" altLang="en-US"/>
          </a:p>
        </p:txBody>
      </p:sp>
    </p:spTree>
    <p:extLst>
      <p:ext uri="{BB962C8B-B14F-4D97-AF65-F5344CB8AC3E}">
        <p14:creationId xmlns:p14="http://schemas.microsoft.com/office/powerpoint/2010/main" val="4071634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the heat flux in the coupled case is almost half of the Non-Coupled one </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12</a:t>
            </a:fld>
            <a:endParaRPr lang="zh-CN" altLang="en-US"/>
          </a:p>
        </p:txBody>
      </p:sp>
    </p:spTree>
    <p:extLst>
      <p:ext uri="{BB962C8B-B14F-4D97-AF65-F5344CB8AC3E}">
        <p14:creationId xmlns:p14="http://schemas.microsoft.com/office/powerpoint/2010/main" val="4245439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Then the sea surface temperature is investigated.</a:t>
            </a:r>
            <a:r>
              <a:rPr lang="en-US" altLang="zh-CN" baseline="0" dirty="0" smtClean="0"/>
              <a:t> Plotted in the figure is the SST anomaly between several simulation times and the initial time. The maximum SST decreasing is up to 6 degree Celsius, which is the main contributions to the weak hurricane intensity. </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13</a:t>
            </a:fld>
            <a:endParaRPr lang="zh-CN" altLang="en-US"/>
          </a:p>
        </p:txBody>
      </p:sp>
    </p:spTree>
    <p:extLst>
      <p:ext uri="{BB962C8B-B14F-4D97-AF65-F5344CB8AC3E}">
        <p14:creationId xmlns:p14="http://schemas.microsoft.com/office/powerpoint/2010/main" val="184351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When the weather</a:t>
            </a:r>
            <a:r>
              <a:rPr lang="en-US" altLang="zh-CN" sz="1200" baseline="0" dirty="0" smtClean="0"/>
              <a:t> forecast model is </a:t>
            </a:r>
            <a:r>
              <a:rPr lang="en-US" altLang="zh-CN" sz="1200" dirty="0" smtClean="0"/>
              <a:t>coupled with the ocean model, the ocean response have a negative feedback to the hurricane,</a:t>
            </a:r>
            <a:r>
              <a:rPr lang="en-US" altLang="zh-CN" sz="1200" baseline="0" dirty="0" smtClean="0"/>
              <a:t> its intensity will become weaker than the case without coupling.</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But in this case, the cooling effect is exaggerated, I think it is partly due to the parameterization of the turbulent mixing in strong winds.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pPr marL="0" indent="0">
              <a:buFont typeface="Arial" panose="020B0604020202020204" pitchFamily="34" charset="0"/>
              <a:buNone/>
            </a:pPr>
            <a:r>
              <a:rPr lang="en-US" altLang="zh-CN" sz="1200" dirty="0" smtClean="0"/>
              <a:t>Fix the problem discussed above and compare the state field of the ocean with the observation</a:t>
            </a:r>
          </a:p>
          <a:p>
            <a:pPr marL="0" indent="0">
              <a:buFont typeface="Arial" panose="020B0604020202020204" pitchFamily="34" charset="0"/>
              <a:buNone/>
            </a:pPr>
            <a:r>
              <a:rPr lang="en-US" altLang="zh-CN" sz="1200" dirty="0" smtClean="0"/>
              <a:t>Investigate the features of the coupled system,</a:t>
            </a:r>
            <a:r>
              <a:rPr lang="en-US" altLang="zh-CN" sz="1200" baseline="0" dirty="0" smtClean="0"/>
              <a:t> and </a:t>
            </a:r>
            <a:r>
              <a:rPr lang="en-US" altLang="zh-CN" sz="1200" dirty="0" smtClean="0"/>
              <a:t>the sensitivity of SST, wind drag evaluation method on the hurricane intensity</a:t>
            </a:r>
          </a:p>
          <a:p>
            <a:pPr marL="0" indent="0">
              <a:buFont typeface="Arial" panose="020B0604020202020204" pitchFamily="34" charset="0"/>
              <a:buNone/>
            </a:pPr>
            <a:r>
              <a:rPr lang="en-US" altLang="zh-CN" sz="1200" dirty="0" smtClean="0"/>
              <a:t>Assess the applicability of the coupled model on the hurricane forecast</a:t>
            </a:r>
            <a:endParaRPr lang="en-US" altLang="zh-CN" sz="1200" dirty="0" smtClean="0"/>
          </a:p>
        </p:txBody>
      </p:sp>
      <p:sp>
        <p:nvSpPr>
          <p:cNvPr id="4" name="灯片编号占位符 3"/>
          <p:cNvSpPr>
            <a:spLocks noGrp="1"/>
          </p:cNvSpPr>
          <p:nvPr>
            <p:ph type="sldNum" sz="quarter" idx="10"/>
          </p:nvPr>
        </p:nvSpPr>
        <p:spPr/>
        <p:txBody>
          <a:bodyPr/>
          <a:lstStyle/>
          <a:p>
            <a:fld id="{66E598E0-F2BC-4086-ADB4-300CC718BC53}" type="slidenum">
              <a:rPr lang="zh-CN" altLang="en-US" smtClean="0"/>
              <a:t>14</a:t>
            </a:fld>
            <a:endParaRPr lang="zh-CN" altLang="en-US"/>
          </a:p>
        </p:txBody>
      </p:sp>
    </p:spTree>
    <p:extLst>
      <p:ext uri="{BB962C8B-B14F-4D97-AF65-F5344CB8AC3E}">
        <p14:creationId xmlns:p14="http://schemas.microsoft.com/office/powerpoint/2010/main" val="368027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is known</a:t>
            </a:r>
            <a:r>
              <a:rPr lang="en-US" altLang="zh-CN" baseline="0" dirty="0" smtClean="0"/>
              <a:t>, hurricane wind field has significant impacts on ocean physics</a:t>
            </a:r>
          </a:p>
          <a:p>
            <a:pPr marL="228600" indent="-228600">
              <a:buAutoNum type="arabicParenBoth"/>
            </a:pPr>
            <a:r>
              <a:rPr lang="en-US" altLang="zh-CN" baseline="0" dirty="0" smtClean="0"/>
              <a:t>Sensible and latent heat are transferred to the atmosphere to provide energy for hurricane intensification.</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altLang="zh-CN" sz="1200" dirty="0" smtClean="0"/>
              <a:t>cyclonic motion of hurricane intensifies the oceanic cyclonic circulation, maximizing upwelling and deepening the mixed layer</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altLang="zh-CN" baseline="0" dirty="0" smtClean="0"/>
              <a:t>And the most important one, </a:t>
            </a:r>
            <a:r>
              <a:rPr lang="en-US" altLang="zh-CN" sz="1200" dirty="0" smtClean="0"/>
              <a:t>strong winds generates extreme sea surface waves and enhances the turbulent entrainment.</a:t>
            </a:r>
            <a:endParaRPr lang="en-US" altLang="zh-CN" baseline="0" dirty="0" smtClean="0"/>
          </a:p>
          <a:p>
            <a:r>
              <a:rPr lang="en-US" altLang="zh-CN" dirty="0" smtClean="0"/>
              <a:t>As a result, colder</a:t>
            </a:r>
            <a:r>
              <a:rPr lang="en-US" altLang="zh-CN" baseline="0" dirty="0" smtClean="0"/>
              <a:t> </a:t>
            </a:r>
            <a:r>
              <a:rPr lang="en-US" altLang="zh-CN" dirty="0" smtClean="0"/>
              <a:t>water in the deeper</a:t>
            </a:r>
            <a:r>
              <a:rPr lang="en-US" altLang="zh-CN" baseline="0" dirty="0" smtClean="0"/>
              <a:t> layer in the ocean rises to the surface and the sea surface temperature is lowered.</a:t>
            </a:r>
          </a:p>
          <a:p>
            <a:r>
              <a:rPr lang="en-US" altLang="zh-CN" sz="1200" dirty="0" smtClean="0"/>
              <a:t>Negative feedback from</a:t>
            </a:r>
            <a:r>
              <a:rPr lang="en-US" altLang="zh-CN" sz="1200" baseline="0" dirty="0" smtClean="0"/>
              <a:t> ocean response will</a:t>
            </a:r>
            <a:r>
              <a:rPr lang="en-US" altLang="zh-CN" sz="1200" dirty="0" smtClean="0"/>
              <a:t> occur. Lower</a:t>
            </a:r>
            <a:r>
              <a:rPr lang="en-US" altLang="zh-CN" sz="1200" baseline="0" dirty="0" smtClean="0"/>
              <a:t> SST may reduce the heat flux from ocean to air and impede the hurricane </a:t>
            </a:r>
            <a:r>
              <a:rPr lang="en-US" altLang="zh-CN" sz="1200" baseline="0" dirty="0" err="1" smtClean="0"/>
              <a:t>intensificaition</a:t>
            </a:r>
            <a:r>
              <a:rPr lang="en-US" altLang="zh-CN" sz="1200" baseline="0" dirty="0" smtClean="0"/>
              <a:t>.</a:t>
            </a:r>
          </a:p>
          <a:p>
            <a:r>
              <a:rPr lang="en-US" altLang="zh-CN" baseline="0" dirty="0" smtClean="0"/>
              <a:t>In summary, hurricane motion is a strongly coupled process</a:t>
            </a:r>
          </a:p>
          <a:p>
            <a:r>
              <a:rPr lang="en-US" altLang="zh-CN" dirty="0" smtClean="0"/>
              <a:t>So my research</a:t>
            </a:r>
            <a:r>
              <a:rPr lang="en-US" altLang="zh-CN" baseline="0" dirty="0" smtClean="0"/>
              <a:t> on the </a:t>
            </a:r>
            <a:r>
              <a:rPr lang="en-US" altLang="zh-CN" baseline="0" dirty="0" smtClean="0"/>
              <a:t>current </a:t>
            </a:r>
            <a:r>
              <a:rPr lang="en-US" altLang="zh-CN" baseline="0" dirty="0" smtClean="0"/>
              <a:t>stage is to investigate the atmosphere-ocean coupled simulation for hurricane forecast</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2</a:t>
            </a:fld>
            <a:endParaRPr lang="zh-CN" altLang="en-US"/>
          </a:p>
        </p:txBody>
      </p:sp>
    </p:spTree>
    <p:extLst>
      <p:ext uri="{BB962C8B-B14F-4D97-AF65-F5344CB8AC3E}">
        <p14:creationId xmlns:p14="http://schemas.microsoft.com/office/powerpoint/2010/main" val="3859442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model I used is COAWST, version 3.2.</a:t>
            </a:r>
          </a:p>
          <a:p>
            <a:r>
              <a:rPr lang="en-US" altLang="zh-CN" dirty="0" smtClean="0"/>
              <a:t>It has coupled a weather forecast model WRF</a:t>
            </a:r>
            <a:r>
              <a:rPr lang="en-US" altLang="zh-CN" baseline="0" dirty="0" smtClean="0"/>
              <a:t> version 3.7.1, an ocean model ROMS, a sea surface wave model SWAN and a sediment transport model.</a:t>
            </a:r>
          </a:p>
          <a:p>
            <a:r>
              <a:rPr lang="en-US" altLang="zh-CN" baseline="0" dirty="0" smtClean="0"/>
              <a:t>It used the coupler called MCT for data exchange between every two models.</a:t>
            </a:r>
          </a:p>
          <a:p>
            <a:r>
              <a:rPr lang="en-US" altLang="zh-CN" dirty="0" smtClean="0"/>
              <a:t>This model was</a:t>
            </a:r>
            <a:r>
              <a:rPr lang="en-US" altLang="zh-CN" baseline="0" dirty="0" smtClean="0"/>
              <a:t> used by many researchers, among them, </a:t>
            </a:r>
            <a:r>
              <a:rPr lang="en-US" altLang="zh-CN" dirty="0" smtClean="0"/>
              <a:t>a majority used it for hurricane research.</a:t>
            </a:r>
          </a:p>
          <a:p>
            <a:r>
              <a:rPr lang="en-US" altLang="zh-CN" dirty="0" smtClean="0"/>
              <a:t>At</a:t>
            </a:r>
            <a:r>
              <a:rPr lang="en-US" altLang="zh-CN" baseline="0" dirty="0" smtClean="0"/>
              <a:t> the current stage I only used the WRF-ROMS coupling and ignored the effects of sea surface wave.</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3</a:t>
            </a:fld>
            <a:endParaRPr lang="zh-CN" altLang="en-US"/>
          </a:p>
        </p:txBody>
      </p:sp>
    </p:spTree>
    <p:extLst>
      <p:ext uri="{BB962C8B-B14F-4D97-AF65-F5344CB8AC3E}">
        <p14:creationId xmlns:p14="http://schemas.microsoft.com/office/powerpoint/2010/main" val="3708060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Every coupling interval in the simulation</a:t>
            </a:r>
            <a:r>
              <a:rPr lang="en-US" altLang="zh-CN" baseline="0" dirty="0" smtClean="0"/>
              <a:t> process, WRF sends Momentum flux, latent and sensible heat flux, short and long wave radiation to ROMS, and ROMS sends the sea surface temperature to WRF at the same time. Then integrate forward individually until the next coupling time step.</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4</a:t>
            </a:fld>
            <a:endParaRPr lang="zh-CN" altLang="en-US"/>
          </a:p>
        </p:txBody>
      </p:sp>
    </p:spTree>
    <p:extLst>
      <p:ext uri="{BB962C8B-B14F-4D97-AF65-F5344CB8AC3E}">
        <p14:creationId xmlns:p14="http://schemas.microsoft.com/office/powerpoint/2010/main" val="1897037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a:t>
            </a:r>
            <a:r>
              <a:rPr lang="en-US" altLang="zh-CN" baseline="0" dirty="0" smtClean="0"/>
              <a:t> used three nesting domains in WRF. The horizontal grid resolution is 27, 9, 3 km respectively. Vertical direction uses 43 levels.</a:t>
            </a:r>
          </a:p>
          <a:p>
            <a:r>
              <a:rPr lang="en-US" altLang="zh-CN" baseline="0" dirty="0" smtClean="0"/>
              <a:t>The initial condition was interpolated from the </a:t>
            </a:r>
            <a:r>
              <a:rPr lang="en-US" altLang="zh-CN" baseline="0" dirty="0" err="1" smtClean="0"/>
              <a:t>EnKF</a:t>
            </a:r>
            <a:r>
              <a:rPr lang="en-US" altLang="zh-CN" baseline="0" dirty="0" smtClean="0"/>
              <a:t> ensemble mean output created by Green and Zhang (2013)</a:t>
            </a:r>
          </a:p>
          <a:p>
            <a:r>
              <a:rPr lang="en-US" altLang="zh-CN" baseline="0" dirty="0" smtClean="0"/>
              <a:t>Lateral boundary condition use GFS</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5</a:t>
            </a:fld>
            <a:endParaRPr lang="zh-CN" altLang="en-US"/>
          </a:p>
        </p:txBody>
      </p:sp>
    </p:spTree>
    <p:extLst>
      <p:ext uri="{BB962C8B-B14F-4D97-AF65-F5344CB8AC3E}">
        <p14:creationId xmlns:p14="http://schemas.microsoft.com/office/powerpoint/2010/main" val="3634923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ocean model,</a:t>
            </a:r>
            <a:r>
              <a:rPr lang="en-US" altLang="zh-CN" baseline="0" dirty="0" smtClean="0"/>
              <a:t> ROMS, use 1 domain with the horizontal grid resolution of 5km. Two types of forcing field are set. The </a:t>
            </a:r>
            <a:r>
              <a:rPr lang="en-US" altLang="zh-CN" baseline="0" dirty="0" err="1" smtClean="0"/>
              <a:t>meteo</a:t>
            </a:r>
            <a:r>
              <a:rPr lang="en-US" altLang="zh-CN" baseline="0" dirty="0" smtClean="0"/>
              <a:t> forcing is from WRF output and the astronomical tide is extracted from OTPS model with 11 tidal components. Initial and boundary condition are both interpolated from the global circulation model HYCOM.</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6</a:t>
            </a:fld>
            <a:endParaRPr lang="zh-CN" altLang="en-US"/>
          </a:p>
        </p:txBody>
      </p:sp>
    </p:spTree>
    <p:extLst>
      <p:ext uri="{BB962C8B-B14F-4D97-AF65-F5344CB8AC3E}">
        <p14:creationId xmlns:p14="http://schemas.microsoft.com/office/powerpoint/2010/main" val="4028521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Before coupling, only run ROMS for 10 days in advance to yield stable circulation fields</a:t>
            </a:r>
          </a:p>
          <a:p>
            <a:r>
              <a:rPr lang="en-US" altLang="zh-CN" dirty="0" smtClean="0"/>
              <a:t>The coupling model</a:t>
            </a:r>
            <a:r>
              <a:rPr lang="en-US" altLang="zh-CN" baseline="0" dirty="0" smtClean="0"/>
              <a:t> was integrated from Aug 26 to Aug 31 2005</a:t>
            </a:r>
          </a:p>
          <a:p>
            <a:r>
              <a:rPr lang="en-US" altLang="zh-CN" dirty="0" smtClean="0"/>
              <a:t>Time step for WRF D01 and</a:t>
            </a:r>
            <a:r>
              <a:rPr lang="en-US" altLang="zh-CN" baseline="0" dirty="0" smtClean="0"/>
              <a:t> ROMS are 60s and 30s respectively</a:t>
            </a:r>
          </a:p>
          <a:p>
            <a:r>
              <a:rPr lang="en-US" altLang="zh-CN" baseline="0" dirty="0" smtClean="0"/>
              <a:t>Data were exchanged every 15 min</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7</a:t>
            </a:fld>
            <a:endParaRPr lang="zh-CN" altLang="en-US"/>
          </a:p>
        </p:txBody>
      </p:sp>
    </p:spTree>
    <p:extLst>
      <p:ext uri="{BB962C8B-B14F-4D97-AF65-F5344CB8AC3E}">
        <p14:creationId xmlns:p14="http://schemas.microsoft.com/office/powerpoint/2010/main" val="339894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Exchange coefficients</a:t>
            </a:r>
            <a:r>
              <a:rPr lang="en-US" altLang="zh-CN" baseline="0" dirty="0" smtClean="0"/>
              <a:t> are very important parameters for hurricane simulation. They are directly related to hurricane intensity. Here I choose two options for wind drag coefficient. The first one is option 2 in WRFV3.7.1. The drag coefficient levels off when u10 is larger than 30 m/s. the second one considered the sea spray effect on the momentum transfer and predict the drag coefficient decreasing with the increasing wind speed. The method for computing the coefficient of  sensible heat </a:t>
            </a:r>
            <a:r>
              <a:rPr lang="en-US" altLang="zh-CN" baseline="0" dirty="0" err="1" smtClean="0"/>
              <a:t>Ch</a:t>
            </a:r>
            <a:r>
              <a:rPr lang="en-US" altLang="zh-CN" baseline="0" dirty="0" smtClean="0"/>
              <a:t> and latent heat </a:t>
            </a:r>
            <a:r>
              <a:rPr lang="en-US" altLang="zh-CN" baseline="0" dirty="0" err="1" smtClean="0"/>
              <a:t>Cq</a:t>
            </a:r>
            <a:r>
              <a:rPr lang="en-US" altLang="zh-CN" baseline="0" dirty="0" smtClean="0"/>
              <a:t> are set the same. Cd </a:t>
            </a:r>
            <a:r>
              <a:rPr lang="en-US" altLang="zh-CN" baseline="0" dirty="0" err="1" smtClean="0"/>
              <a:t>Ch</a:t>
            </a:r>
            <a:r>
              <a:rPr lang="en-US" altLang="zh-CN" baseline="0" dirty="0" smtClean="0"/>
              <a:t> and the ratio of </a:t>
            </a:r>
            <a:r>
              <a:rPr lang="en-US" altLang="zh-CN" baseline="0" dirty="0" err="1" smtClean="0"/>
              <a:t>Ch</a:t>
            </a:r>
            <a:r>
              <a:rPr lang="en-US" altLang="zh-CN" baseline="0" dirty="0" smtClean="0"/>
              <a:t> to Cd are plot in the figure</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8</a:t>
            </a:fld>
            <a:endParaRPr lang="zh-CN" altLang="en-US"/>
          </a:p>
        </p:txBody>
      </p:sp>
    </p:spTree>
    <p:extLst>
      <p:ext uri="{BB962C8B-B14F-4D97-AF65-F5344CB8AC3E}">
        <p14:creationId xmlns:p14="http://schemas.microsoft.com/office/powerpoint/2010/main" val="337864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is the result where WRF</a:t>
            </a:r>
            <a:r>
              <a:rPr lang="en-US" altLang="zh-CN" baseline="0" dirty="0" smtClean="0"/>
              <a:t> is not coupled with ROMS. We can see that the simulated tracks are close to the best track. The case with Chen’s drag formula propagates along with the best track after 36 hours since initialization but slower than the best track. Without coupled with the ocean model, Opt 2 predicts more satisfying hurricane intensity and maximum wind speed. The intensity metrics predicted by Chen’s formula are stronger than best track result.</a:t>
            </a:r>
            <a:endParaRPr lang="zh-CN" altLang="en-US" dirty="0"/>
          </a:p>
        </p:txBody>
      </p:sp>
      <p:sp>
        <p:nvSpPr>
          <p:cNvPr id="4" name="灯片编号占位符 3"/>
          <p:cNvSpPr>
            <a:spLocks noGrp="1"/>
          </p:cNvSpPr>
          <p:nvPr>
            <p:ph type="sldNum" sz="quarter" idx="10"/>
          </p:nvPr>
        </p:nvSpPr>
        <p:spPr/>
        <p:txBody>
          <a:bodyPr/>
          <a:lstStyle/>
          <a:p>
            <a:fld id="{66E598E0-F2BC-4086-ADB4-300CC718BC53}" type="slidenum">
              <a:rPr lang="zh-CN" altLang="en-US" smtClean="0"/>
              <a:t>9</a:t>
            </a:fld>
            <a:endParaRPr lang="zh-CN" altLang="en-US"/>
          </a:p>
        </p:txBody>
      </p:sp>
    </p:spTree>
    <p:extLst>
      <p:ext uri="{BB962C8B-B14F-4D97-AF65-F5344CB8AC3E}">
        <p14:creationId xmlns:p14="http://schemas.microsoft.com/office/powerpoint/2010/main" val="12638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1165151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1865414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124866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2749044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52991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387703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3222028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1663210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81292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239392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6A02CD0-0C5B-499B-8FD9-96F363CD7751}" type="datetimeFigureOut">
              <a:rPr lang="zh-CN" altLang="en-US" smtClean="0"/>
              <a:t>2016/5/9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11406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02CD0-0C5B-499B-8FD9-96F363CD7751}" type="datetimeFigureOut">
              <a:rPr lang="zh-CN" altLang="en-US" smtClean="0"/>
              <a:t>2016/5/9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122DF-348E-467D-B14A-385EA4F804D9}" type="slidenum">
              <a:rPr lang="zh-CN" altLang="en-US" smtClean="0"/>
              <a:t>‹#›</a:t>
            </a:fld>
            <a:endParaRPr lang="zh-CN" altLang="en-US"/>
          </a:p>
        </p:txBody>
      </p:sp>
    </p:spTree>
    <p:extLst>
      <p:ext uri="{BB962C8B-B14F-4D97-AF65-F5344CB8AC3E}">
        <p14:creationId xmlns:p14="http://schemas.microsoft.com/office/powerpoint/2010/main" val="3855802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tiff"/><Relationship Id="rId4" Type="http://schemas.openxmlformats.org/officeDocument/2006/relationships/image" Target="../media/image21.tiff"/></Relationships>
</file>

<file path=ppt/slides/_rels/slide11.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s>
</file>

<file path=ppt/slides/_rels/slide12.xml.rels><?xml version="1.0" encoding="UTF-8" standalone="yes"?>
<Relationships xmlns="http://schemas.openxmlformats.org/package/2006/relationships"><Relationship Id="rId8" Type="http://schemas.openxmlformats.org/officeDocument/2006/relationships/image" Target="../media/image32.tiff"/><Relationship Id="rId3" Type="http://schemas.openxmlformats.org/officeDocument/2006/relationships/image" Target="../media/image27.tiff"/><Relationship Id="rId7" Type="http://schemas.openxmlformats.org/officeDocument/2006/relationships/image" Target="../media/image31.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tiff"/><Relationship Id="rId5" Type="http://schemas.openxmlformats.org/officeDocument/2006/relationships/image" Target="../media/image29.tiff"/><Relationship Id="rId10" Type="http://schemas.openxmlformats.org/officeDocument/2006/relationships/image" Target="../media/image34.tiff"/><Relationship Id="rId4" Type="http://schemas.openxmlformats.org/officeDocument/2006/relationships/image" Target="../media/image28.tiff"/><Relationship Id="rId9" Type="http://schemas.openxmlformats.org/officeDocument/2006/relationships/image" Target="../media/image33.tiff"/></Relationships>
</file>

<file path=ppt/slides/_rels/slide13.xml.rels><?xml version="1.0" encoding="UTF-8" standalone="yes"?>
<Relationships xmlns="http://schemas.openxmlformats.org/package/2006/relationships"><Relationship Id="rId8" Type="http://schemas.openxmlformats.org/officeDocument/2006/relationships/image" Target="../media/image40.tiff"/><Relationship Id="rId3" Type="http://schemas.openxmlformats.org/officeDocument/2006/relationships/image" Target="../media/image35.tiff"/><Relationship Id="rId7" Type="http://schemas.openxmlformats.org/officeDocument/2006/relationships/image" Target="../media/image39.tif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tiff"/><Relationship Id="rId5" Type="http://schemas.openxmlformats.org/officeDocument/2006/relationships/image" Target="../media/image37.tiff"/><Relationship Id="rId4" Type="http://schemas.openxmlformats.org/officeDocument/2006/relationships/image" Target="../media/image36.tif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7.wmf"/><Relationship Id="rId18" Type="http://schemas.openxmlformats.org/officeDocument/2006/relationships/oleObject" Target="../embeddings/oleObject7.bin"/><Relationship Id="rId26" Type="http://schemas.openxmlformats.org/officeDocument/2006/relationships/oleObject" Target="../embeddings/oleObject11.bin"/><Relationship Id="rId3" Type="http://schemas.openxmlformats.org/officeDocument/2006/relationships/notesSlide" Target="../notesSlides/notesSlide8.xml"/><Relationship Id="rId21" Type="http://schemas.openxmlformats.org/officeDocument/2006/relationships/image" Target="../media/image11.wmf"/><Relationship Id="rId7" Type="http://schemas.openxmlformats.org/officeDocument/2006/relationships/image" Target="../media/image4.wmf"/><Relationship Id="rId12" Type="http://schemas.openxmlformats.org/officeDocument/2006/relationships/oleObject" Target="../embeddings/oleObject4.bin"/><Relationship Id="rId17" Type="http://schemas.openxmlformats.org/officeDocument/2006/relationships/image" Target="../media/image9.wmf"/><Relationship Id="rId25"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oleObject" Target="../embeddings/oleObject6.bin"/><Relationship Id="rId20" Type="http://schemas.openxmlformats.org/officeDocument/2006/relationships/oleObject" Target="../embeddings/oleObject8.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6.wmf"/><Relationship Id="rId24" Type="http://schemas.openxmlformats.org/officeDocument/2006/relationships/oleObject" Target="../embeddings/oleObject10.bin"/><Relationship Id="rId5" Type="http://schemas.openxmlformats.org/officeDocument/2006/relationships/image" Target="../media/image16.png"/><Relationship Id="rId15" Type="http://schemas.openxmlformats.org/officeDocument/2006/relationships/image" Target="../media/image8.wmf"/><Relationship Id="rId23" Type="http://schemas.openxmlformats.org/officeDocument/2006/relationships/image" Target="../media/image12.wmf"/><Relationship Id="rId28" Type="http://schemas.openxmlformats.org/officeDocument/2006/relationships/oleObject" Target="../embeddings/oleObject12.bin"/><Relationship Id="rId10" Type="http://schemas.openxmlformats.org/officeDocument/2006/relationships/oleObject" Target="../embeddings/oleObject3.bin"/><Relationship Id="rId19" Type="http://schemas.openxmlformats.org/officeDocument/2006/relationships/image" Target="../media/image10.wmf"/><Relationship Id="rId4" Type="http://schemas.openxmlformats.org/officeDocument/2006/relationships/image" Target="../media/image15.png"/><Relationship Id="rId9" Type="http://schemas.openxmlformats.org/officeDocument/2006/relationships/image" Target="../media/image5.wmf"/><Relationship Id="rId14" Type="http://schemas.openxmlformats.org/officeDocument/2006/relationships/oleObject" Target="../embeddings/oleObject5.bin"/><Relationship Id="rId22" Type="http://schemas.openxmlformats.org/officeDocument/2006/relationships/oleObject" Target="../embeddings/oleObject9.bin"/><Relationship Id="rId27" Type="http://schemas.openxmlformats.org/officeDocument/2006/relationships/image" Target="../media/image14.wmf"/></Relationships>
</file>

<file path=ppt/slides/_rels/slide9.xml.rels><?xml version="1.0" encoding="UTF-8" standalone="yes"?>
<Relationships xmlns="http://schemas.openxmlformats.org/package/2006/relationships"><Relationship Id="rId3" Type="http://schemas.openxmlformats.org/officeDocument/2006/relationships/image" Target="../media/image17.t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tiff"/><Relationship Id="rId4" Type="http://schemas.openxmlformats.org/officeDocument/2006/relationships/image" Target="../media/image1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4400" dirty="0" smtClean="0">
                <a:latin typeface="Segoe UI Black" panose="020B0A02040204020203" pitchFamily="34" charset="0"/>
                <a:ea typeface="Segoe UI Black" panose="020B0A02040204020203" pitchFamily="34" charset="0"/>
                <a:cs typeface="Segoe UI Black" panose="020B0A02040204020203" pitchFamily="34" charset="0"/>
              </a:rPr>
              <a:t>Coupled atmosphere-ocean simulation on </a:t>
            </a:r>
            <a:r>
              <a:rPr lang="en-US" altLang="zh-CN" sz="4400" dirty="0">
                <a:latin typeface="Segoe UI Black" panose="020B0A02040204020203" pitchFamily="34" charset="0"/>
                <a:ea typeface="Segoe UI Black" panose="020B0A02040204020203" pitchFamily="34" charset="0"/>
                <a:cs typeface="Segoe UI Black" panose="020B0A02040204020203" pitchFamily="34" charset="0"/>
              </a:rPr>
              <a:t>hurricane </a:t>
            </a:r>
            <a:r>
              <a:rPr lang="en-US" altLang="zh-CN" sz="4400" dirty="0" smtClean="0">
                <a:latin typeface="Segoe UI Black" panose="020B0A02040204020203" pitchFamily="34" charset="0"/>
                <a:ea typeface="Segoe UI Black" panose="020B0A02040204020203" pitchFamily="34" charset="0"/>
                <a:cs typeface="Segoe UI Black" panose="020B0A02040204020203" pitchFamily="34" charset="0"/>
              </a:rPr>
              <a:t>forecast</a:t>
            </a:r>
            <a:endParaRPr lang="zh-CN" altLang="en-US" sz="4400" dirty="0">
              <a:latin typeface="Segoe UI Black" panose="020B0A02040204020203" pitchFamily="34" charset="0"/>
              <a:cs typeface="Segoe UI Black" panose="020B0A02040204020203" pitchFamily="34" charset="0"/>
            </a:endParaRPr>
          </a:p>
        </p:txBody>
      </p:sp>
      <p:sp>
        <p:nvSpPr>
          <p:cNvPr id="3" name="副标题 2"/>
          <p:cNvSpPr>
            <a:spLocks noGrp="1"/>
          </p:cNvSpPr>
          <p:nvPr>
            <p:ph type="subTitle" idx="1"/>
          </p:nvPr>
        </p:nvSpPr>
        <p:spPr/>
        <p:txBody>
          <a:bodyPr anchor="ctr"/>
          <a:lstStyle/>
          <a:p>
            <a:r>
              <a:rPr lang="en-US" altLang="zh-CN" dirty="0" err="1" smtClean="0"/>
              <a:t>Yingjian</a:t>
            </a:r>
            <a:r>
              <a:rPr lang="en-US" altLang="zh-CN" dirty="0" smtClean="0"/>
              <a:t> Chen</a:t>
            </a:r>
          </a:p>
          <a:p>
            <a:r>
              <a:rPr lang="en-US" altLang="zh-CN" dirty="0" smtClean="0"/>
              <a:t>May 10, 2016</a:t>
            </a:r>
            <a:endParaRPr lang="zh-CN" altLang="en-US" dirty="0"/>
          </a:p>
        </p:txBody>
      </p:sp>
    </p:spTree>
    <p:extLst>
      <p:ext uri="{BB962C8B-B14F-4D97-AF65-F5344CB8AC3E}">
        <p14:creationId xmlns:p14="http://schemas.microsoft.com/office/powerpoint/2010/main" val="102867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56" y="1125179"/>
            <a:ext cx="5647944" cy="564794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8209" y="187428"/>
            <a:ext cx="3959998" cy="330093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8209" y="3472192"/>
            <a:ext cx="3959998" cy="3300930"/>
          </a:xfrm>
          <a:prstGeom prst="rect">
            <a:avLst/>
          </a:prstGeom>
        </p:spPr>
      </p:pic>
      <p:sp>
        <p:nvSpPr>
          <p:cNvPr id="5" name="标题 1"/>
          <p:cNvSpPr>
            <a:spLocks noGrp="1"/>
          </p:cNvSpPr>
          <p:nvPr>
            <p:ph type="title"/>
          </p:nvPr>
        </p:nvSpPr>
        <p:spPr>
          <a:xfrm>
            <a:off x="838200" y="365126"/>
            <a:ext cx="10515600" cy="946840"/>
          </a:xfrm>
        </p:spPr>
        <p:txBody>
          <a:bodyPr>
            <a:normAutofit/>
          </a:bodyPr>
          <a:lstStyle/>
          <a:p>
            <a:r>
              <a:rPr lang="en-US" altLang="zh-CN" sz="3600" dirty="0" smtClean="0">
                <a:latin typeface="Segoe UI Black" panose="020B0A02040204020203" pitchFamily="34" charset="0"/>
                <a:ea typeface="Segoe UI Black" panose="020B0A02040204020203" pitchFamily="34" charset="0"/>
                <a:cs typeface="Segoe UI Black" panose="020B0A02040204020203" pitchFamily="34" charset="0"/>
              </a:rPr>
              <a:t>Coupled Case</a:t>
            </a:r>
            <a:endParaRPr lang="zh-CN" altLang="en-US" sz="3600"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507009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2117" y="987692"/>
            <a:ext cx="2880000" cy="2880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401" y="987693"/>
            <a:ext cx="2880000" cy="28800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72117" y="3867692"/>
            <a:ext cx="2880000" cy="2880000"/>
          </a:xfrm>
          <a:prstGeom prst="rect">
            <a:avLst/>
          </a:prstGeom>
        </p:spPr>
      </p:pic>
      <p:sp>
        <p:nvSpPr>
          <p:cNvPr id="7" name="文本框 6"/>
          <p:cNvSpPr txBox="1"/>
          <p:nvPr/>
        </p:nvSpPr>
        <p:spPr>
          <a:xfrm>
            <a:off x="4964709" y="491329"/>
            <a:ext cx="1925055" cy="461665"/>
          </a:xfrm>
          <a:prstGeom prst="rect">
            <a:avLst/>
          </a:prstGeom>
          <a:noFill/>
        </p:spPr>
        <p:txBody>
          <a:bodyPr wrap="square" rtlCol="0">
            <a:spAutoFit/>
          </a:bodyPr>
          <a:lstStyle/>
          <a:p>
            <a:pPr algn="ctr"/>
            <a:r>
              <a:rPr lang="en-US" altLang="zh-CN" sz="2400" dirty="0" smtClean="0"/>
              <a:t>Non Coupled</a:t>
            </a:r>
            <a:endParaRPr lang="zh-CN" altLang="en-US" sz="2400" dirty="0"/>
          </a:p>
        </p:txBody>
      </p:sp>
      <p:sp>
        <p:nvSpPr>
          <p:cNvPr id="8" name="文本框 7"/>
          <p:cNvSpPr txBox="1"/>
          <p:nvPr/>
        </p:nvSpPr>
        <p:spPr>
          <a:xfrm>
            <a:off x="8391623" y="491329"/>
            <a:ext cx="1684421" cy="461665"/>
          </a:xfrm>
          <a:prstGeom prst="rect">
            <a:avLst/>
          </a:prstGeom>
          <a:noFill/>
        </p:spPr>
        <p:txBody>
          <a:bodyPr wrap="square" rtlCol="0">
            <a:spAutoFit/>
          </a:bodyPr>
          <a:lstStyle/>
          <a:p>
            <a:pPr algn="ctr"/>
            <a:r>
              <a:rPr lang="en-US" altLang="zh-CN" sz="2400" dirty="0" smtClean="0"/>
              <a:t>Coupled</a:t>
            </a:r>
            <a:endParaRPr lang="zh-CN" altLang="en-US" sz="2400" dirty="0"/>
          </a:p>
        </p:txBody>
      </p:sp>
      <p:sp>
        <p:nvSpPr>
          <p:cNvPr id="9" name="文本框 8"/>
          <p:cNvSpPr txBox="1"/>
          <p:nvPr/>
        </p:nvSpPr>
        <p:spPr>
          <a:xfrm>
            <a:off x="2498236" y="1964516"/>
            <a:ext cx="1607419" cy="523220"/>
          </a:xfrm>
          <a:prstGeom prst="rect">
            <a:avLst/>
          </a:prstGeom>
          <a:noFill/>
        </p:spPr>
        <p:txBody>
          <a:bodyPr wrap="square" rtlCol="0">
            <a:spAutoFit/>
          </a:bodyPr>
          <a:lstStyle/>
          <a:p>
            <a:pPr algn="ctr"/>
            <a:r>
              <a:rPr lang="en-US" altLang="zh-CN" sz="2800" dirty="0" smtClean="0"/>
              <a:t>Opt 2</a:t>
            </a:r>
            <a:endParaRPr lang="zh-CN" altLang="en-US" sz="2800" dirty="0"/>
          </a:p>
        </p:txBody>
      </p:sp>
      <p:sp>
        <p:nvSpPr>
          <p:cNvPr id="10" name="文本框 9"/>
          <p:cNvSpPr txBox="1"/>
          <p:nvPr/>
        </p:nvSpPr>
        <p:spPr>
          <a:xfrm>
            <a:off x="2498235" y="4831241"/>
            <a:ext cx="1607419" cy="523220"/>
          </a:xfrm>
          <a:prstGeom prst="rect">
            <a:avLst/>
          </a:prstGeom>
          <a:noFill/>
        </p:spPr>
        <p:txBody>
          <a:bodyPr wrap="square" rtlCol="0">
            <a:spAutoFit/>
          </a:bodyPr>
          <a:lstStyle/>
          <a:p>
            <a:pPr algn="ctr"/>
            <a:r>
              <a:rPr lang="en-US" altLang="zh-CN" sz="2800" dirty="0" smtClean="0"/>
              <a:t>Chen</a:t>
            </a:r>
            <a:endParaRPr lang="zh-CN" altLang="en-US" sz="2800" dirty="0"/>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401" y="3867693"/>
            <a:ext cx="2880000" cy="2880000"/>
          </a:xfrm>
          <a:prstGeom prst="rect">
            <a:avLst/>
          </a:prstGeom>
        </p:spPr>
      </p:pic>
      <p:sp>
        <p:nvSpPr>
          <p:cNvPr id="11" name="文本框 10"/>
          <p:cNvSpPr txBox="1"/>
          <p:nvPr/>
        </p:nvSpPr>
        <p:spPr>
          <a:xfrm>
            <a:off x="400628" y="292834"/>
            <a:ext cx="3705027"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b="1" dirty="0" smtClean="0"/>
              <a:t>10-m Wind Speed</a:t>
            </a:r>
            <a:endParaRPr lang="zh-CN" altLang="en-US" sz="3200" b="1" dirty="0"/>
          </a:p>
        </p:txBody>
      </p:sp>
    </p:spTree>
    <p:extLst>
      <p:ext uri="{BB962C8B-B14F-4D97-AF65-F5344CB8AC3E}">
        <p14:creationId xmlns:p14="http://schemas.microsoft.com/office/powerpoint/2010/main" val="2571115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396" y="1818132"/>
            <a:ext cx="2160000" cy="2160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108" y="1818132"/>
            <a:ext cx="2160000" cy="216000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7708" y="1818132"/>
            <a:ext cx="2160000" cy="2160000"/>
          </a:xfrm>
          <a:prstGeom prst="rect">
            <a:avLst/>
          </a:prstGeom>
        </p:spPr>
      </p:pic>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5420" y="1818132"/>
            <a:ext cx="2160000" cy="2160000"/>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5396" y="4153548"/>
            <a:ext cx="2160000" cy="2160000"/>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93108" y="4153548"/>
            <a:ext cx="2160000" cy="2160000"/>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7708" y="4153548"/>
            <a:ext cx="2160000" cy="2160000"/>
          </a:xfrm>
          <a:prstGeom prst="rect">
            <a:avLst/>
          </a:prstGeom>
        </p:spPr>
      </p:pic>
      <p:pic>
        <p:nvPicPr>
          <p:cNvPr id="11" name="图片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5420" y="4153548"/>
            <a:ext cx="2160000" cy="2160000"/>
          </a:xfrm>
          <a:prstGeom prst="rect">
            <a:avLst/>
          </a:prstGeom>
        </p:spPr>
      </p:pic>
      <p:sp>
        <p:nvSpPr>
          <p:cNvPr id="12" name="文本框 11"/>
          <p:cNvSpPr txBox="1"/>
          <p:nvPr/>
        </p:nvSpPr>
        <p:spPr>
          <a:xfrm>
            <a:off x="3358012" y="875377"/>
            <a:ext cx="1925055" cy="461665"/>
          </a:xfrm>
          <a:prstGeom prst="rect">
            <a:avLst/>
          </a:prstGeom>
          <a:noFill/>
        </p:spPr>
        <p:txBody>
          <a:bodyPr wrap="square" rtlCol="0">
            <a:spAutoFit/>
          </a:bodyPr>
          <a:lstStyle/>
          <a:p>
            <a:pPr algn="ctr"/>
            <a:r>
              <a:rPr lang="en-US" altLang="zh-CN" sz="2400" dirty="0" smtClean="0"/>
              <a:t>Non-Coupled</a:t>
            </a:r>
            <a:endParaRPr lang="zh-CN" altLang="en-US" sz="2400" dirty="0"/>
          </a:p>
        </p:txBody>
      </p:sp>
      <p:sp>
        <p:nvSpPr>
          <p:cNvPr id="13" name="文本框 12"/>
          <p:cNvSpPr txBox="1"/>
          <p:nvPr/>
        </p:nvSpPr>
        <p:spPr>
          <a:xfrm>
            <a:off x="8299468" y="875377"/>
            <a:ext cx="1925055" cy="461665"/>
          </a:xfrm>
          <a:prstGeom prst="rect">
            <a:avLst/>
          </a:prstGeom>
          <a:noFill/>
        </p:spPr>
        <p:txBody>
          <a:bodyPr wrap="square" rtlCol="0">
            <a:spAutoFit/>
          </a:bodyPr>
          <a:lstStyle/>
          <a:p>
            <a:pPr algn="ctr"/>
            <a:r>
              <a:rPr lang="en-US" altLang="zh-CN" sz="2400" dirty="0" smtClean="0"/>
              <a:t>Coupled</a:t>
            </a:r>
            <a:endParaRPr lang="zh-CN" altLang="en-US" sz="2400" dirty="0"/>
          </a:p>
        </p:txBody>
      </p:sp>
      <p:sp>
        <p:nvSpPr>
          <p:cNvPr id="14" name="文本框 13"/>
          <p:cNvSpPr txBox="1"/>
          <p:nvPr/>
        </p:nvSpPr>
        <p:spPr>
          <a:xfrm>
            <a:off x="346990" y="2522300"/>
            <a:ext cx="1607419" cy="523220"/>
          </a:xfrm>
          <a:prstGeom prst="rect">
            <a:avLst/>
          </a:prstGeom>
          <a:noFill/>
        </p:spPr>
        <p:txBody>
          <a:bodyPr wrap="square" rtlCol="0">
            <a:spAutoFit/>
          </a:bodyPr>
          <a:lstStyle/>
          <a:p>
            <a:pPr algn="ctr"/>
            <a:r>
              <a:rPr lang="en-US" altLang="zh-CN" sz="2800" dirty="0" smtClean="0"/>
              <a:t>Opt 2</a:t>
            </a:r>
            <a:endParaRPr lang="zh-CN" altLang="en-US" sz="2800" dirty="0"/>
          </a:p>
        </p:txBody>
      </p:sp>
      <p:sp>
        <p:nvSpPr>
          <p:cNvPr id="15" name="文本框 14"/>
          <p:cNvSpPr txBox="1"/>
          <p:nvPr/>
        </p:nvSpPr>
        <p:spPr>
          <a:xfrm>
            <a:off x="342418" y="4822097"/>
            <a:ext cx="1607419" cy="523220"/>
          </a:xfrm>
          <a:prstGeom prst="rect">
            <a:avLst/>
          </a:prstGeom>
          <a:noFill/>
        </p:spPr>
        <p:txBody>
          <a:bodyPr wrap="square" rtlCol="0">
            <a:spAutoFit/>
          </a:bodyPr>
          <a:lstStyle/>
          <a:p>
            <a:pPr algn="ctr"/>
            <a:r>
              <a:rPr lang="en-US" altLang="zh-CN" sz="2800" dirty="0" smtClean="0"/>
              <a:t>Chen</a:t>
            </a:r>
            <a:endParaRPr lang="zh-CN" altLang="en-US" sz="2800" dirty="0"/>
          </a:p>
        </p:txBody>
      </p:sp>
      <p:sp>
        <p:nvSpPr>
          <p:cNvPr id="16" name="文本框 15"/>
          <p:cNvSpPr txBox="1"/>
          <p:nvPr/>
        </p:nvSpPr>
        <p:spPr>
          <a:xfrm>
            <a:off x="2295909" y="1342917"/>
            <a:ext cx="1925055" cy="400110"/>
          </a:xfrm>
          <a:prstGeom prst="rect">
            <a:avLst/>
          </a:prstGeom>
          <a:noFill/>
        </p:spPr>
        <p:txBody>
          <a:bodyPr wrap="square" rtlCol="0">
            <a:spAutoFit/>
          </a:bodyPr>
          <a:lstStyle/>
          <a:p>
            <a:pPr algn="ctr"/>
            <a:r>
              <a:rPr lang="en-US" altLang="zh-CN" sz="2000" dirty="0" smtClean="0"/>
              <a:t>Latent heat</a:t>
            </a:r>
            <a:endParaRPr lang="zh-CN" altLang="en-US" sz="2000" dirty="0"/>
          </a:p>
        </p:txBody>
      </p:sp>
      <p:sp>
        <p:nvSpPr>
          <p:cNvPr id="17" name="文本框 16"/>
          <p:cNvSpPr txBox="1"/>
          <p:nvPr/>
        </p:nvSpPr>
        <p:spPr>
          <a:xfrm>
            <a:off x="4528053" y="1342917"/>
            <a:ext cx="1925055" cy="400110"/>
          </a:xfrm>
          <a:prstGeom prst="rect">
            <a:avLst/>
          </a:prstGeom>
          <a:noFill/>
        </p:spPr>
        <p:txBody>
          <a:bodyPr wrap="square" rtlCol="0">
            <a:spAutoFit/>
          </a:bodyPr>
          <a:lstStyle/>
          <a:p>
            <a:pPr algn="ctr"/>
            <a:r>
              <a:rPr lang="en-US" altLang="zh-CN" sz="2000" dirty="0" smtClean="0"/>
              <a:t>Sensible heat</a:t>
            </a:r>
            <a:endParaRPr lang="zh-CN" altLang="en-US" sz="2000" dirty="0"/>
          </a:p>
        </p:txBody>
      </p:sp>
      <p:sp>
        <p:nvSpPr>
          <p:cNvPr id="18" name="文本框 17"/>
          <p:cNvSpPr txBox="1"/>
          <p:nvPr/>
        </p:nvSpPr>
        <p:spPr>
          <a:xfrm>
            <a:off x="7204606" y="1342917"/>
            <a:ext cx="1925055" cy="400110"/>
          </a:xfrm>
          <a:prstGeom prst="rect">
            <a:avLst/>
          </a:prstGeom>
          <a:noFill/>
        </p:spPr>
        <p:txBody>
          <a:bodyPr wrap="square" rtlCol="0">
            <a:spAutoFit/>
          </a:bodyPr>
          <a:lstStyle/>
          <a:p>
            <a:pPr algn="ctr"/>
            <a:r>
              <a:rPr lang="en-US" altLang="zh-CN" sz="2000" dirty="0" smtClean="0"/>
              <a:t>Latent heat</a:t>
            </a:r>
            <a:endParaRPr lang="zh-CN" altLang="en-US" sz="2000" dirty="0"/>
          </a:p>
        </p:txBody>
      </p:sp>
      <p:sp>
        <p:nvSpPr>
          <p:cNvPr id="19" name="文本框 18"/>
          <p:cNvSpPr txBox="1"/>
          <p:nvPr/>
        </p:nvSpPr>
        <p:spPr>
          <a:xfrm>
            <a:off x="9460365" y="1342917"/>
            <a:ext cx="1925055" cy="400110"/>
          </a:xfrm>
          <a:prstGeom prst="rect">
            <a:avLst/>
          </a:prstGeom>
          <a:noFill/>
        </p:spPr>
        <p:txBody>
          <a:bodyPr wrap="square" rtlCol="0">
            <a:spAutoFit/>
          </a:bodyPr>
          <a:lstStyle/>
          <a:p>
            <a:pPr algn="ctr"/>
            <a:r>
              <a:rPr lang="en-US" altLang="zh-CN" sz="2000" dirty="0" smtClean="0"/>
              <a:t>Sensible heat</a:t>
            </a:r>
            <a:endParaRPr lang="zh-CN" altLang="en-US" sz="2000" dirty="0"/>
          </a:p>
        </p:txBody>
      </p:sp>
      <p:sp>
        <p:nvSpPr>
          <p:cNvPr id="20" name="文本框 19"/>
          <p:cNvSpPr txBox="1"/>
          <p:nvPr/>
        </p:nvSpPr>
        <p:spPr>
          <a:xfrm>
            <a:off x="400629" y="292834"/>
            <a:ext cx="2426332"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b="1" dirty="0" smtClean="0"/>
              <a:t>Heat Flux</a:t>
            </a:r>
            <a:endParaRPr lang="zh-CN" altLang="en-US" sz="3200" b="1" dirty="0"/>
          </a:p>
        </p:txBody>
      </p:sp>
    </p:spTree>
    <p:extLst>
      <p:ext uri="{BB962C8B-B14F-4D97-AF65-F5344CB8AC3E}">
        <p14:creationId xmlns:p14="http://schemas.microsoft.com/office/powerpoint/2010/main" val="3474201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7108" y="886090"/>
            <a:ext cx="2880000" cy="2762117"/>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4356" y="886091"/>
            <a:ext cx="2880000" cy="2762117"/>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1604" y="886092"/>
            <a:ext cx="2880000" cy="2762117"/>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7108" y="3857892"/>
            <a:ext cx="2880000" cy="2762117"/>
          </a:xfrm>
          <a:prstGeom prst="rect">
            <a:avLst/>
          </a:prstGeom>
        </p:spPr>
      </p:pic>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356" y="3857891"/>
            <a:ext cx="2880000" cy="2762117"/>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61604" y="3857890"/>
            <a:ext cx="2880000" cy="2762117"/>
          </a:xfrm>
          <a:prstGeom prst="rect">
            <a:avLst/>
          </a:prstGeom>
        </p:spPr>
      </p:pic>
      <p:sp>
        <p:nvSpPr>
          <p:cNvPr id="8" name="文本框 7"/>
          <p:cNvSpPr txBox="1"/>
          <p:nvPr/>
        </p:nvSpPr>
        <p:spPr>
          <a:xfrm>
            <a:off x="353969" y="2005538"/>
            <a:ext cx="1607419" cy="523220"/>
          </a:xfrm>
          <a:prstGeom prst="rect">
            <a:avLst/>
          </a:prstGeom>
          <a:noFill/>
        </p:spPr>
        <p:txBody>
          <a:bodyPr wrap="square" rtlCol="0">
            <a:spAutoFit/>
          </a:bodyPr>
          <a:lstStyle/>
          <a:p>
            <a:pPr algn="ctr"/>
            <a:r>
              <a:rPr lang="en-US" altLang="zh-CN" sz="2800" dirty="0" smtClean="0"/>
              <a:t>Opt 2</a:t>
            </a:r>
            <a:endParaRPr lang="zh-CN" altLang="en-US" sz="2800" dirty="0"/>
          </a:p>
        </p:txBody>
      </p:sp>
      <p:sp>
        <p:nvSpPr>
          <p:cNvPr id="9" name="文本框 8"/>
          <p:cNvSpPr txBox="1"/>
          <p:nvPr/>
        </p:nvSpPr>
        <p:spPr>
          <a:xfrm>
            <a:off x="353969" y="4977338"/>
            <a:ext cx="1607419" cy="523220"/>
          </a:xfrm>
          <a:prstGeom prst="rect">
            <a:avLst/>
          </a:prstGeom>
          <a:noFill/>
        </p:spPr>
        <p:txBody>
          <a:bodyPr wrap="square" rtlCol="0">
            <a:spAutoFit/>
          </a:bodyPr>
          <a:lstStyle/>
          <a:p>
            <a:pPr algn="ctr"/>
            <a:r>
              <a:rPr lang="en-US" altLang="zh-CN" sz="2800" dirty="0" smtClean="0"/>
              <a:t>Chen</a:t>
            </a:r>
            <a:endParaRPr lang="zh-CN" altLang="en-US" sz="2800" dirty="0"/>
          </a:p>
        </p:txBody>
      </p:sp>
      <p:sp>
        <p:nvSpPr>
          <p:cNvPr id="10" name="文本框 9"/>
          <p:cNvSpPr txBox="1"/>
          <p:nvPr/>
        </p:nvSpPr>
        <p:spPr>
          <a:xfrm>
            <a:off x="400628" y="292834"/>
            <a:ext cx="6914571" cy="584775"/>
          </a:xfrm>
          <a:prstGeom prst="rect">
            <a:avLst/>
          </a:prstGeom>
          <a:noFill/>
        </p:spPr>
        <p:txBody>
          <a:bodyPr wrap="square" rtlCol="0">
            <a:spAutoFit/>
          </a:bodyPr>
          <a:lstStyle/>
          <a:p>
            <a:pPr marL="457200" indent="-457200">
              <a:buFont typeface="Arial" panose="020B0604020202020204" pitchFamily="34" charset="0"/>
              <a:buChar char="•"/>
            </a:pPr>
            <a:r>
              <a:rPr lang="en-US" altLang="zh-CN" sz="3200" b="1" dirty="0" smtClean="0"/>
              <a:t>Sea Surface Temperature Anomaly</a:t>
            </a:r>
            <a:endParaRPr lang="zh-CN" altLang="en-US" sz="3200" b="1" dirty="0"/>
          </a:p>
        </p:txBody>
      </p:sp>
    </p:spTree>
    <p:extLst>
      <p:ext uri="{BB962C8B-B14F-4D97-AF65-F5344CB8AC3E}">
        <p14:creationId xmlns:p14="http://schemas.microsoft.com/office/powerpoint/2010/main" val="1900928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904209" y="716904"/>
            <a:ext cx="6914571" cy="646331"/>
          </a:xfrm>
          <a:prstGeom prst="rect">
            <a:avLst/>
          </a:prstGeom>
          <a:noFill/>
        </p:spPr>
        <p:txBody>
          <a:bodyPr wrap="square" rtlCol="0">
            <a:spAutoFit/>
          </a:bodyPr>
          <a:lstStyle/>
          <a:p>
            <a:r>
              <a:rPr lang="en-US" altLang="zh-CN" sz="3600" b="1" dirty="0" smtClean="0">
                <a:latin typeface="Segoe UI Black" panose="020B0A02040204020203" pitchFamily="34" charset="0"/>
                <a:ea typeface="Segoe UI Black" panose="020B0A02040204020203" pitchFamily="34" charset="0"/>
                <a:cs typeface="Segoe UI Black" panose="020B0A02040204020203" pitchFamily="34" charset="0"/>
              </a:rPr>
              <a:t>Discussion</a:t>
            </a:r>
            <a:endParaRPr lang="zh-CN" altLang="en-US" sz="3600" b="1" dirty="0">
              <a:latin typeface="Segoe UI Black" panose="020B0A02040204020203" pitchFamily="34" charset="0"/>
              <a:cs typeface="Segoe UI Black" panose="020B0A02040204020203" pitchFamily="34" charset="0"/>
            </a:endParaRPr>
          </a:p>
        </p:txBody>
      </p:sp>
      <p:sp>
        <p:nvSpPr>
          <p:cNvPr id="11" name="文本框 10"/>
          <p:cNvSpPr txBox="1"/>
          <p:nvPr/>
        </p:nvSpPr>
        <p:spPr>
          <a:xfrm>
            <a:off x="1046922" y="1470991"/>
            <a:ext cx="10124661" cy="1569660"/>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smtClean="0"/>
              <a:t>When coupled with the ocean model, the ocean response have a negative feedback to the hurricane intensity</a:t>
            </a:r>
          </a:p>
          <a:p>
            <a:pPr marL="342900" indent="-342900">
              <a:buFont typeface="Arial" panose="020B0604020202020204" pitchFamily="34" charset="0"/>
              <a:buChar char="•"/>
            </a:pPr>
            <a:r>
              <a:rPr lang="en-US" altLang="zh-CN" sz="2400" dirty="0" smtClean="0"/>
              <a:t>The cooling effect is exaggerated</a:t>
            </a:r>
          </a:p>
          <a:p>
            <a:pPr marL="342900" indent="-342900">
              <a:buFont typeface="Arial" panose="020B0604020202020204" pitchFamily="34" charset="0"/>
              <a:buChar char="•"/>
            </a:pPr>
            <a:endParaRPr lang="zh-CN" altLang="en-US" sz="2400" dirty="0"/>
          </a:p>
        </p:txBody>
      </p:sp>
      <p:sp>
        <p:nvSpPr>
          <p:cNvPr id="12" name="文本框 11"/>
          <p:cNvSpPr txBox="1"/>
          <p:nvPr/>
        </p:nvSpPr>
        <p:spPr>
          <a:xfrm>
            <a:off x="904210" y="3148407"/>
            <a:ext cx="6914571" cy="646331"/>
          </a:xfrm>
          <a:prstGeom prst="rect">
            <a:avLst/>
          </a:prstGeom>
          <a:noFill/>
        </p:spPr>
        <p:txBody>
          <a:bodyPr wrap="square" rtlCol="0">
            <a:spAutoFit/>
          </a:bodyPr>
          <a:lstStyle/>
          <a:p>
            <a:r>
              <a:rPr lang="en-US" altLang="zh-CN" sz="3600" b="1" dirty="0" smtClean="0">
                <a:latin typeface="Segoe UI Black" panose="020B0A02040204020203" pitchFamily="34" charset="0"/>
                <a:ea typeface="Segoe UI Black" panose="020B0A02040204020203" pitchFamily="34" charset="0"/>
                <a:cs typeface="Segoe UI Black" panose="020B0A02040204020203" pitchFamily="34" charset="0"/>
              </a:rPr>
              <a:t>Research Plan</a:t>
            </a:r>
            <a:endParaRPr lang="zh-CN" altLang="en-US" sz="3600" b="1" dirty="0">
              <a:latin typeface="Segoe UI Black" panose="020B0A02040204020203" pitchFamily="34" charset="0"/>
              <a:cs typeface="Segoe UI Black" panose="020B0A02040204020203" pitchFamily="34" charset="0"/>
            </a:endParaRPr>
          </a:p>
        </p:txBody>
      </p:sp>
      <p:sp>
        <p:nvSpPr>
          <p:cNvPr id="13" name="文本框 12"/>
          <p:cNvSpPr txBox="1"/>
          <p:nvPr/>
        </p:nvSpPr>
        <p:spPr>
          <a:xfrm>
            <a:off x="904209" y="3902494"/>
            <a:ext cx="10124661" cy="2308324"/>
          </a:xfrm>
          <a:prstGeom prst="rect">
            <a:avLst/>
          </a:prstGeom>
          <a:noFill/>
        </p:spPr>
        <p:txBody>
          <a:bodyPr wrap="square" rtlCol="0">
            <a:spAutoFit/>
          </a:bodyPr>
          <a:lstStyle/>
          <a:p>
            <a:pPr marL="342900" indent="-342900">
              <a:buFont typeface="Arial" panose="020B0604020202020204" pitchFamily="34" charset="0"/>
              <a:buChar char="•"/>
            </a:pPr>
            <a:r>
              <a:rPr lang="en-US" altLang="zh-CN" sz="2400" dirty="0" smtClean="0"/>
              <a:t>Fix the problem discussed above and compare the state field of the ocean with the observation</a:t>
            </a:r>
          </a:p>
          <a:p>
            <a:pPr marL="342900" indent="-342900">
              <a:buFont typeface="Arial" panose="020B0604020202020204" pitchFamily="34" charset="0"/>
              <a:buChar char="•"/>
            </a:pPr>
            <a:r>
              <a:rPr lang="en-US" altLang="zh-CN" sz="2400" dirty="0" smtClean="0"/>
              <a:t>Investigate the sensitivity of SST, wind drag evaluation method on the hurricane intensity</a:t>
            </a:r>
          </a:p>
          <a:p>
            <a:pPr marL="342900" indent="-342900">
              <a:buFont typeface="Arial" panose="020B0604020202020204" pitchFamily="34" charset="0"/>
              <a:buChar char="•"/>
            </a:pPr>
            <a:r>
              <a:rPr lang="en-US" altLang="zh-CN" sz="2400" dirty="0" smtClean="0"/>
              <a:t>Assess the applicability of the coupled model on the hurricane forecast</a:t>
            </a:r>
          </a:p>
          <a:p>
            <a:pPr marL="342900" indent="-342900">
              <a:buFont typeface="Arial" panose="020B0604020202020204" pitchFamily="34" charset="0"/>
              <a:buChar char="•"/>
            </a:pPr>
            <a:endParaRPr lang="zh-CN" altLang="en-US" sz="2400" dirty="0"/>
          </a:p>
        </p:txBody>
      </p:sp>
    </p:spTree>
    <p:extLst>
      <p:ext uri="{BB962C8B-B14F-4D97-AF65-F5344CB8AC3E}">
        <p14:creationId xmlns:p14="http://schemas.microsoft.com/office/powerpoint/2010/main" val="2683650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64704" y="2551733"/>
            <a:ext cx="10515600" cy="1325563"/>
          </a:xfrm>
        </p:spPr>
        <p:txBody>
          <a:bodyPr/>
          <a:lstStyle/>
          <a:p>
            <a:r>
              <a:rPr lang="en-US" altLang="zh-CN" dirty="0" smtClean="0">
                <a:latin typeface="Segoe UI Black" panose="020B0A02040204020203" pitchFamily="34" charset="0"/>
                <a:ea typeface="Segoe UI Black" panose="020B0A02040204020203" pitchFamily="34" charset="0"/>
                <a:cs typeface="Segoe UI Black" panose="020B0A02040204020203" pitchFamily="34" charset="0"/>
              </a:rPr>
              <a:t>Thank you!</a:t>
            </a:r>
            <a:endParaRPr lang="zh-CN" altLang="en-US"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2145195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61339"/>
          </a:xfrm>
        </p:spPr>
        <p:txBody>
          <a:bodyPr>
            <a:normAutofit/>
          </a:bodyPr>
          <a:lstStyle/>
          <a:p>
            <a:r>
              <a:rPr lang="en-US" altLang="zh-CN" sz="3600" b="1" dirty="0" smtClean="0">
                <a:latin typeface="Segoe UI Black" panose="020B0A02040204020203" pitchFamily="34" charset="0"/>
                <a:ea typeface="Segoe UI Black" panose="020B0A02040204020203" pitchFamily="34" charset="0"/>
                <a:cs typeface="Segoe UI Black" panose="020B0A02040204020203" pitchFamily="34" charset="0"/>
              </a:rPr>
              <a:t>Introduction</a:t>
            </a:r>
            <a:endParaRPr lang="zh-CN" altLang="en-US" sz="3600" b="1" dirty="0">
              <a:latin typeface="Segoe UI Black" panose="020B0A02040204020203" pitchFamily="34" charset="0"/>
              <a:cs typeface="Segoe UI Black" panose="020B0A02040204020203" pitchFamily="34" charset="0"/>
            </a:endParaRPr>
          </a:p>
        </p:txBody>
      </p:sp>
      <p:sp>
        <p:nvSpPr>
          <p:cNvPr id="3" name="内容占位符 2"/>
          <p:cNvSpPr>
            <a:spLocks noGrp="1"/>
          </p:cNvSpPr>
          <p:nvPr>
            <p:ph idx="1"/>
          </p:nvPr>
        </p:nvSpPr>
        <p:spPr>
          <a:xfrm>
            <a:off x="838200" y="1353312"/>
            <a:ext cx="10515600" cy="4823651"/>
          </a:xfrm>
        </p:spPr>
        <p:txBody>
          <a:bodyPr/>
          <a:lstStyle/>
          <a:p>
            <a:r>
              <a:rPr lang="en-US" altLang="zh-CN" sz="2400" dirty="0"/>
              <a:t>Hurricane wind </a:t>
            </a:r>
            <a:r>
              <a:rPr lang="en-US" altLang="zh-CN" sz="2400" dirty="0" smtClean="0"/>
              <a:t>field has significant impacts on ocean physics:</a:t>
            </a:r>
          </a:p>
          <a:p>
            <a:pPr marL="360000" indent="0">
              <a:buNone/>
            </a:pPr>
            <a:r>
              <a:rPr lang="en-US" altLang="zh-CN" sz="2400" dirty="0" smtClean="0"/>
              <a:t>(1) Sensible and latent heat are lost to the atmosphere</a:t>
            </a:r>
          </a:p>
          <a:p>
            <a:pPr marL="360000" indent="0">
              <a:buNone/>
            </a:pPr>
            <a:r>
              <a:rPr lang="en-US" altLang="zh-CN" sz="2400" dirty="0" smtClean="0"/>
              <a:t>(2) cyclonic motion of hurricane intensifies </a:t>
            </a:r>
            <a:r>
              <a:rPr lang="en-US" altLang="zh-CN" sz="2400" dirty="0"/>
              <a:t>the oceanic cyclonic circulation, </a:t>
            </a:r>
            <a:r>
              <a:rPr lang="en-US" altLang="zh-CN" sz="2400" dirty="0" smtClean="0"/>
              <a:t>maximizing upwelling and </a:t>
            </a:r>
            <a:r>
              <a:rPr lang="en-US" altLang="zh-CN" sz="2400" dirty="0"/>
              <a:t>deepening the mixed </a:t>
            </a:r>
            <a:r>
              <a:rPr lang="en-US" altLang="zh-CN" sz="2400" dirty="0" smtClean="0"/>
              <a:t>layer</a:t>
            </a:r>
          </a:p>
          <a:p>
            <a:pPr marL="360000" indent="0">
              <a:buNone/>
            </a:pPr>
            <a:r>
              <a:rPr lang="en-US" altLang="zh-CN" sz="2400" dirty="0" smtClean="0"/>
              <a:t>(3) strong winds generates extreme sea surface waves and enhances the turbulent entrainment.</a:t>
            </a:r>
          </a:p>
          <a:p>
            <a:pPr marL="360000" indent="0">
              <a:buNone/>
            </a:pPr>
            <a:r>
              <a:rPr lang="en-US" altLang="zh-CN" sz="2400" dirty="0" smtClean="0"/>
              <a:t>As a result, the sea surface temperature (SST) is lowered.</a:t>
            </a:r>
          </a:p>
          <a:p>
            <a:r>
              <a:rPr lang="en-US" altLang="zh-CN" sz="2400" dirty="0" smtClean="0"/>
              <a:t>Negative feedback may occur between </a:t>
            </a:r>
            <a:r>
              <a:rPr lang="en-US" altLang="zh-CN" sz="2400" dirty="0"/>
              <a:t>the SST response and </a:t>
            </a:r>
            <a:r>
              <a:rPr lang="en-US" altLang="zh-CN" sz="2400" dirty="0" smtClean="0"/>
              <a:t>hurricane intensity</a:t>
            </a:r>
          </a:p>
          <a:p>
            <a:r>
              <a:rPr lang="en-US" altLang="zh-CN" sz="2400" dirty="0" smtClean="0"/>
              <a:t>Hurricane motion is a strongly coupled process</a:t>
            </a:r>
          </a:p>
          <a:p>
            <a:r>
              <a:rPr lang="en-US" altLang="zh-CN" sz="3200" b="1" dirty="0" smtClean="0"/>
              <a:t>To investigate the atmosphere-ocean coupled simulation </a:t>
            </a:r>
            <a:r>
              <a:rPr lang="en-US" altLang="zh-CN" sz="3200" b="1" dirty="0" smtClean="0"/>
              <a:t>on </a:t>
            </a:r>
            <a:r>
              <a:rPr lang="en-US" altLang="zh-CN" sz="3200" b="1" dirty="0" smtClean="0"/>
              <a:t>hurricane forecast </a:t>
            </a:r>
            <a:endParaRPr lang="zh-CN" altLang="en-US" sz="3200" b="1" dirty="0"/>
          </a:p>
        </p:txBody>
      </p:sp>
    </p:spTree>
    <p:extLst>
      <p:ext uri="{BB962C8B-B14F-4D97-AF65-F5344CB8AC3E}">
        <p14:creationId xmlns:p14="http://schemas.microsoft.com/office/powerpoint/2010/main" val="500344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627448"/>
          </a:xfrm>
        </p:spPr>
        <p:txBody>
          <a:bodyPr>
            <a:normAutofit/>
          </a:bodyPr>
          <a:lstStyle/>
          <a:p>
            <a:pPr>
              <a:lnSpc>
                <a:spcPct val="100000"/>
              </a:lnSpc>
              <a:spcBef>
                <a:spcPts val="6000"/>
              </a:spcBef>
              <a:spcAft>
                <a:spcPts val="4200"/>
              </a:spcAft>
            </a:pPr>
            <a:r>
              <a:rPr lang="en-US" altLang="zh-CN" sz="3600" b="1" dirty="0" smtClean="0">
                <a:latin typeface="Segoe UI Black" panose="020B0A02040204020203" pitchFamily="34" charset="0"/>
                <a:ea typeface="Segoe UI Black" panose="020B0A02040204020203" pitchFamily="34" charset="0"/>
                <a:cs typeface="Segoe UI Black" panose="020B0A02040204020203" pitchFamily="34" charset="0"/>
              </a:rPr>
              <a:t>COAWST V3.2</a:t>
            </a:r>
            <a:r>
              <a:rPr lang="en-US" altLang="zh-CN" dirty="0" smtClean="0"/>
              <a:t/>
            </a:r>
            <a:br>
              <a:rPr lang="en-US" altLang="zh-CN" dirty="0" smtClean="0"/>
            </a:br>
            <a:r>
              <a:rPr lang="en-US" altLang="zh-CN" sz="2800" dirty="0" smtClean="0"/>
              <a:t>(</a:t>
            </a:r>
            <a:r>
              <a:rPr lang="en-US" altLang="zh-CN" sz="2800" b="1" dirty="0" smtClean="0"/>
              <a:t>C</a:t>
            </a:r>
            <a:r>
              <a:rPr lang="en-US" altLang="zh-CN" sz="2800" dirty="0" smtClean="0"/>
              <a:t>oupled-</a:t>
            </a:r>
            <a:r>
              <a:rPr lang="en-US" altLang="zh-CN" sz="2800" b="1" dirty="0" smtClean="0"/>
              <a:t>O</a:t>
            </a:r>
            <a:r>
              <a:rPr lang="en-US" altLang="zh-CN" sz="2800" dirty="0" smtClean="0"/>
              <a:t>cean-</a:t>
            </a:r>
            <a:r>
              <a:rPr lang="en-US" altLang="zh-CN" sz="2800" b="1" dirty="0" smtClean="0"/>
              <a:t>A</a:t>
            </a:r>
            <a:r>
              <a:rPr lang="en-US" altLang="zh-CN" sz="2800" dirty="0" smtClean="0"/>
              <a:t>tmosphere-</a:t>
            </a:r>
            <a:r>
              <a:rPr lang="en-US" altLang="zh-CN" sz="2800" b="1" dirty="0" smtClean="0"/>
              <a:t>W</a:t>
            </a:r>
            <a:r>
              <a:rPr lang="en-US" altLang="zh-CN" sz="2800" dirty="0" smtClean="0"/>
              <a:t>ave-</a:t>
            </a:r>
            <a:r>
              <a:rPr lang="en-US" altLang="zh-CN" sz="2800" b="1" dirty="0" smtClean="0"/>
              <a:t>S</a:t>
            </a:r>
            <a:r>
              <a:rPr lang="en-US" altLang="zh-CN" sz="2800" dirty="0" smtClean="0"/>
              <a:t>ediment </a:t>
            </a:r>
            <a:r>
              <a:rPr lang="en-US" altLang="zh-CN" sz="2800" b="1" dirty="0"/>
              <a:t>T</a:t>
            </a:r>
            <a:r>
              <a:rPr lang="en-US" altLang="zh-CN" sz="2800" dirty="0"/>
              <a:t>ransport </a:t>
            </a:r>
            <a:r>
              <a:rPr lang="en-US" altLang="zh-CN" sz="2800" dirty="0" smtClean="0"/>
              <a:t>Modelling)</a:t>
            </a:r>
            <a:endParaRPr lang="zh-CN" altLang="en-US" dirty="0"/>
          </a:p>
        </p:txBody>
      </p:sp>
      <p:sp>
        <p:nvSpPr>
          <p:cNvPr id="3" name="内容占位符 2"/>
          <p:cNvSpPr>
            <a:spLocks noGrp="1"/>
          </p:cNvSpPr>
          <p:nvPr>
            <p:ph idx="1"/>
          </p:nvPr>
        </p:nvSpPr>
        <p:spPr>
          <a:xfrm>
            <a:off x="838200" y="2101756"/>
            <a:ext cx="10515600" cy="4184389"/>
          </a:xfrm>
        </p:spPr>
        <p:txBody>
          <a:bodyPr/>
          <a:lstStyle/>
          <a:p>
            <a:r>
              <a:rPr lang="en-US" altLang="zh-CN" sz="2400" dirty="0" smtClean="0"/>
              <a:t>Atmosphere – Weather Research and Forecast (WRF) V3.7.1</a:t>
            </a:r>
          </a:p>
          <a:p>
            <a:r>
              <a:rPr lang="en-US" altLang="zh-CN" sz="2400" dirty="0" smtClean="0"/>
              <a:t>Ocean – Regional Ocean Modelling System (ROMS) </a:t>
            </a:r>
            <a:r>
              <a:rPr lang="en-US" altLang="zh-CN" sz="2400" dirty="0" err="1" smtClean="0"/>
              <a:t>svn</a:t>
            </a:r>
            <a:r>
              <a:rPr lang="en-US" altLang="zh-CN" sz="2400" dirty="0" smtClean="0"/>
              <a:t> 748</a:t>
            </a:r>
          </a:p>
          <a:p>
            <a:r>
              <a:rPr lang="en-US" altLang="zh-CN" sz="2400" dirty="0" smtClean="0"/>
              <a:t>Wave – Simulating Waves Nearshore (SWAN) V40.91A</a:t>
            </a:r>
          </a:p>
          <a:p>
            <a:r>
              <a:rPr lang="en-US" altLang="zh-CN" sz="2400" dirty="0" smtClean="0"/>
              <a:t>Sediment Transport – Community Sediment Transport Modelling      </a:t>
            </a:r>
          </a:p>
          <a:p>
            <a:pPr marL="0" indent="0">
              <a:buNone/>
            </a:pPr>
            <a:r>
              <a:rPr lang="en-US" altLang="zh-CN" sz="2400" dirty="0"/>
              <a:t> </a:t>
            </a:r>
            <a:r>
              <a:rPr lang="en-US" altLang="zh-CN" sz="2400" dirty="0" smtClean="0"/>
              <a:t>                                         System (CSTMS)</a:t>
            </a:r>
          </a:p>
          <a:p>
            <a:r>
              <a:rPr lang="en-US" altLang="zh-CN" sz="2400" dirty="0" smtClean="0"/>
              <a:t>Coupler – Model Coupling Toolkit (MCT) V2.6.0</a:t>
            </a:r>
          </a:p>
          <a:p>
            <a:pPr marL="0" indent="0">
              <a:buNone/>
            </a:pPr>
            <a:endParaRPr lang="en-US" altLang="zh-CN" sz="1200" dirty="0" smtClean="0"/>
          </a:p>
          <a:p>
            <a:pPr marL="0" indent="0">
              <a:buNone/>
            </a:pPr>
            <a:r>
              <a:rPr lang="en-US" altLang="zh-CN" b="1" dirty="0" smtClean="0"/>
              <a:t>I only used the WRF—ROMS coupling.</a:t>
            </a:r>
          </a:p>
          <a:p>
            <a:endParaRPr lang="zh-CN" altLang="en-US" dirty="0"/>
          </a:p>
        </p:txBody>
      </p:sp>
    </p:spTree>
    <p:extLst>
      <p:ext uri="{BB962C8B-B14F-4D97-AF65-F5344CB8AC3E}">
        <p14:creationId xmlns:p14="http://schemas.microsoft.com/office/powerpoint/2010/main" val="13904608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838200" y="365125"/>
            <a:ext cx="10515600" cy="1325563"/>
          </a:xfrm>
        </p:spPr>
        <p:txBody>
          <a:bodyPr>
            <a:normAutofit/>
          </a:bodyPr>
          <a:lstStyle/>
          <a:p>
            <a:r>
              <a:rPr lang="en-US" altLang="zh-CN" sz="3600" b="1" dirty="0" smtClean="0">
                <a:latin typeface="Segoe UI Black" panose="020B0A02040204020203" pitchFamily="34" charset="0"/>
                <a:ea typeface="Segoe UI Black" panose="020B0A02040204020203" pitchFamily="34" charset="0"/>
                <a:cs typeface="Segoe UI Black" panose="020B0A02040204020203" pitchFamily="34" charset="0"/>
              </a:rPr>
              <a:t>Data exchange</a:t>
            </a:r>
            <a:endParaRPr lang="zh-CN" altLang="en-US" sz="3600" b="1" dirty="0">
              <a:latin typeface="Segoe UI Black" panose="020B0A02040204020203" pitchFamily="34" charset="0"/>
              <a:cs typeface="Segoe UI Black" panose="020B0A02040204020203" pitchFamily="34" charset="0"/>
            </a:endParaRPr>
          </a:p>
        </p:txBody>
      </p:sp>
      <p:grpSp>
        <p:nvGrpSpPr>
          <p:cNvPr id="80" name="组合 79"/>
          <p:cNvGrpSpPr/>
          <p:nvPr/>
        </p:nvGrpSpPr>
        <p:grpSpPr>
          <a:xfrm>
            <a:off x="7855881" y="1690688"/>
            <a:ext cx="3846988" cy="4047503"/>
            <a:chOff x="7616142" y="1690688"/>
            <a:chExt cx="4431151" cy="4516660"/>
          </a:xfrm>
        </p:grpSpPr>
        <p:sp>
          <p:nvSpPr>
            <p:cNvPr id="5" name="矩形 4"/>
            <p:cNvSpPr/>
            <p:nvPr/>
          </p:nvSpPr>
          <p:spPr>
            <a:xfrm>
              <a:off x="7616142" y="1690688"/>
              <a:ext cx="25521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WRF</a:t>
              </a:r>
              <a:endParaRPr lang="zh-CN" altLang="en-US" sz="3200" b="1" dirty="0"/>
            </a:p>
          </p:txBody>
        </p:sp>
        <p:sp>
          <p:nvSpPr>
            <p:cNvPr id="6" name="矩形 5"/>
            <p:cNvSpPr/>
            <p:nvPr/>
          </p:nvSpPr>
          <p:spPr>
            <a:xfrm>
              <a:off x="7616142" y="5292948"/>
              <a:ext cx="25521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t>ROMS</a:t>
              </a:r>
              <a:endParaRPr lang="zh-CN" altLang="en-US" sz="3200" b="1" dirty="0"/>
            </a:p>
          </p:txBody>
        </p:sp>
        <p:sp>
          <p:nvSpPr>
            <p:cNvPr id="7" name="下箭头 6"/>
            <p:cNvSpPr/>
            <p:nvPr/>
          </p:nvSpPr>
          <p:spPr>
            <a:xfrm>
              <a:off x="8960641" y="2735880"/>
              <a:ext cx="235527" cy="24293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flipV="1">
              <a:off x="8526945" y="2735879"/>
              <a:ext cx="258373" cy="2429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802068" y="3591029"/>
              <a:ext cx="713941" cy="461665"/>
            </a:xfrm>
            <a:prstGeom prst="rect">
              <a:avLst/>
            </a:prstGeom>
            <a:noFill/>
          </p:spPr>
          <p:txBody>
            <a:bodyPr wrap="square" rtlCol="0">
              <a:spAutoFit/>
            </a:bodyPr>
            <a:lstStyle/>
            <a:p>
              <a:r>
                <a:rPr lang="en-US" altLang="zh-CN" sz="2400" dirty="0" smtClean="0"/>
                <a:t>SST</a:t>
              </a:r>
              <a:endParaRPr lang="zh-CN" altLang="en-US" sz="2400" dirty="0"/>
            </a:p>
          </p:txBody>
        </p:sp>
        <p:sp>
          <p:nvSpPr>
            <p:cNvPr id="10" name="文本框 9"/>
            <p:cNvSpPr txBox="1"/>
            <p:nvPr/>
          </p:nvSpPr>
          <p:spPr>
            <a:xfrm>
              <a:off x="9371491" y="2867226"/>
              <a:ext cx="2500479" cy="461665"/>
            </a:xfrm>
            <a:prstGeom prst="rect">
              <a:avLst/>
            </a:prstGeom>
            <a:noFill/>
          </p:spPr>
          <p:txBody>
            <a:bodyPr wrap="square" rtlCol="0">
              <a:spAutoFit/>
            </a:bodyPr>
            <a:lstStyle/>
            <a:p>
              <a:r>
                <a:rPr lang="en-US" altLang="zh-CN" sz="2400" dirty="0" smtClean="0"/>
                <a:t>Momentum</a:t>
              </a:r>
              <a:endParaRPr lang="zh-CN" altLang="en-US" sz="2400" dirty="0"/>
            </a:p>
          </p:txBody>
        </p:sp>
        <p:sp>
          <p:nvSpPr>
            <p:cNvPr id="11" name="文本框 10"/>
            <p:cNvSpPr txBox="1"/>
            <p:nvPr/>
          </p:nvSpPr>
          <p:spPr>
            <a:xfrm>
              <a:off x="9371491" y="3661389"/>
              <a:ext cx="2675802" cy="461665"/>
            </a:xfrm>
            <a:prstGeom prst="rect">
              <a:avLst/>
            </a:prstGeom>
            <a:noFill/>
          </p:spPr>
          <p:txBody>
            <a:bodyPr wrap="square" rtlCol="0">
              <a:spAutoFit/>
            </a:bodyPr>
            <a:lstStyle/>
            <a:p>
              <a:r>
                <a:rPr lang="en-US" altLang="zh-CN" sz="2400" dirty="0" smtClean="0"/>
                <a:t>Sensible heat</a:t>
              </a:r>
              <a:endParaRPr lang="zh-CN" altLang="en-US" sz="2400" dirty="0"/>
            </a:p>
          </p:txBody>
        </p:sp>
        <p:sp>
          <p:nvSpPr>
            <p:cNvPr id="12" name="文本框 11"/>
            <p:cNvSpPr txBox="1"/>
            <p:nvPr/>
          </p:nvSpPr>
          <p:spPr>
            <a:xfrm>
              <a:off x="9371491" y="3269460"/>
              <a:ext cx="2136154" cy="461665"/>
            </a:xfrm>
            <a:prstGeom prst="rect">
              <a:avLst/>
            </a:prstGeom>
            <a:noFill/>
          </p:spPr>
          <p:txBody>
            <a:bodyPr wrap="square" rtlCol="0">
              <a:spAutoFit/>
            </a:bodyPr>
            <a:lstStyle/>
            <a:p>
              <a:r>
                <a:rPr lang="en-US" altLang="zh-CN" sz="2400" dirty="0" smtClean="0"/>
                <a:t>Latent heat</a:t>
              </a:r>
              <a:endParaRPr lang="zh-CN" altLang="en-US" sz="2400" dirty="0"/>
            </a:p>
          </p:txBody>
        </p:sp>
        <p:sp>
          <p:nvSpPr>
            <p:cNvPr id="13" name="文本框 12"/>
            <p:cNvSpPr txBox="1"/>
            <p:nvPr/>
          </p:nvSpPr>
          <p:spPr>
            <a:xfrm>
              <a:off x="9371491" y="4051393"/>
              <a:ext cx="2675802" cy="461665"/>
            </a:xfrm>
            <a:prstGeom prst="rect">
              <a:avLst/>
            </a:prstGeom>
            <a:noFill/>
          </p:spPr>
          <p:txBody>
            <a:bodyPr wrap="square" rtlCol="0">
              <a:spAutoFit/>
            </a:bodyPr>
            <a:lstStyle/>
            <a:p>
              <a:r>
                <a:rPr lang="en-US" altLang="zh-CN" sz="2400" dirty="0" smtClean="0"/>
                <a:t>Short wave</a:t>
              </a:r>
              <a:endParaRPr lang="zh-CN" altLang="en-US" sz="2400" dirty="0"/>
            </a:p>
          </p:txBody>
        </p:sp>
        <p:sp>
          <p:nvSpPr>
            <p:cNvPr id="14" name="文本框 13"/>
            <p:cNvSpPr txBox="1"/>
            <p:nvPr/>
          </p:nvSpPr>
          <p:spPr>
            <a:xfrm>
              <a:off x="9371491" y="4430116"/>
              <a:ext cx="2675802" cy="461665"/>
            </a:xfrm>
            <a:prstGeom prst="rect">
              <a:avLst/>
            </a:prstGeom>
            <a:noFill/>
          </p:spPr>
          <p:txBody>
            <a:bodyPr wrap="square" rtlCol="0">
              <a:spAutoFit/>
            </a:bodyPr>
            <a:lstStyle/>
            <a:p>
              <a:r>
                <a:rPr lang="en-US" altLang="zh-CN" sz="2400" dirty="0" smtClean="0"/>
                <a:t>Long wave</a:t>
              </a:r>
              <a:endParaRPr lang="zh-CN" altLang="en-US" sz="2400" dirty="0"/>
            </a:p>
          </p:txBody>
        </p:sp>
      </p:grpSp>
      <p:grpSp>
        <p:nvGrpSpPr>
          <p:cNvPr id="79" name="组合 78"/>
          <p:cNvGrpSpPr/>
          <p:nvPr/>
        </p:nvGrpSpPr>
        <p:grpSpPr>
          <a:xfrm>
            <a:off x="1113182" y="2646374"/>
            <a:ext cx="5849327" cy="2169502"/>
            <a:chOff x="3638244" y="2209046"/>
            <a:chExt cx="4437448" cy="1353245"/>
          </a:xfrm>
        </p:grpSpPr>
        <p:cxnSp>
          <p:nvCxnSpPr>
            <p:cNvPr id="40" name="直接连接符 39"/>
            <p:cNvCxnSpPr/>
            <p:nvPr/>
          </p:nvCxnSpPr>
          <p:spPr>
            <a:xfrm>
              <a:off x="4572001" y="2534970"/>
              <a:ext cx="350369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4572001" y="2417275"/>
              <a:ext cx="0" cy="12674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左弧形箭头 41"/>
            <p:cNvSpPr/>
            <p:nvPr/>
          </p:nvSpPr>
          <p:spPr>
            <a:xfrm rot="10800000" flipH="1">
              <a:off x="5954012" y="2716039"/>
              <a:ext cx="199176" cy="4707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左弧形箭头 42"/>
            <p:cNvSpPr/>
            <p:nvPr/>
          </p:nvSpPr>
          <p:spPr>
            <a:xfrm flipH="1">
              <a:off x="6359154" y="2716039"/>
              <a:ext cx="199176" cy="4707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4" name="右箭头 43"/>
            <p:cNvSpPr/>
            <p:nvPr/>
          </p:nvSpPr>
          <p:spPr>
            <a:xfrm>
              <a:off x="5201518" y="3042115"/>
              <a:ext cx="487680" cy="144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右箭头 44"/>
            <p:cNvSpPr/>
            <p:nvPr/>
          </p:nvSpPr>
          <p:spPr>
            <a:xfrm>
              <a:off x="5201518" y="2209046"/>
              <a:ext cx="487680" cy="1447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p:nvPr/>
          </p:nvCxnSpPr>
          <p:spPr>
            <a:xfrm flipV="1">
              <a:off x="8075692" y="2417274"/>
              <a:ext cx="0" cy="1267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6255945" y="2417275"/>
              <a:ext cx="0" cy="12674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6978124" y="2310473"/>
              <a:ext cx="543795" cy="215444"/>
            </a:xfrm>
            <a:prstGeom prst="rect">
              <a:avLst/>
            </a:prstGeom>
            <a:noFill/>
          </p:spPr>
          <p:txBody>
            <a:bodyPr wrap="square" rtlCol="0">
              <a:spAutoFit/>
            </a:bodyPr>
            <a:lstStyle/>
            <a:p>
              <a:r>
                <a:rPr lang="en-US" altLang="zh-CN" sz="800" dirty="0" smtClean="0">
                  <a:solidFill>
                    <a:srgbClr val="0070C0"/>
                  </a:solidFill>
                  <a:latin typeface="隶书" panose="02010509060101010101" pitchFamily="49" charset="-122"/>
                  <a:ea typeface="隶书" panose="02010509060101010101" pitchFamily="49" charset="-122"/>
                </a:rPr>
                <a:t>···</a:t>
              </a:r>
              <a:endParaRPr lang="zh-CN" altLang="en-US" sz="800" dirty="0">
                <a:solidFill>
                  <a:srgbClr val="0070C0"/>
                </a:solidFill>
                <a:latin typeface="隶书" panose="02010509060101010101" pitchFamily="49" charset="-122"/>
                <a:ea typeface="隶书" panose="02010509060101010101" pitchFamily="49" charset="-122"/>
              </a:endParaRPr>
            </a:p>
          </p:txBody>
        </p:sp>
        <p:cxnSp>
          <p:nvCxnSpPr>
            <p:cNvPr id="49" name="直接连接符 48"/>
            <p:cNvCxnSpPr/>
            <p:nvPr/>
          </p:nvCxnSpPr>
          <p:spPr>
            <a:xfrm>
              <a:off x="4572001" y="3426510"/>
              <a:ext cx="350369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V="1">
              <a:off x="4572001" y="3308815"/>
              <a:ext cx="0" cy="1267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8075692" y="3308814"/>
              <a:ext cx="0" cy="12674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6255945" y="3308815"/>
              <a:ext cx="0" cy="12674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6978124" y="3192959"/>
              <a:ext cx="543795" cy="215444"/>
            </a:xfrm>
            <a:prstGeom prst="rect">
              <a:avLst/>
            </a:prstGeom>
            <a:noFill/>
          </p:spPr>
          <p:txBody>
            <a:bodyPr wrap="square" rtlCol="0">
              <a:spAutoFit/>
            </a:bodyPr>
            <a:lstStyle/>
            <a:p>
              <a:r>
                <a:rPr lang="en-US" altLang="zh-CN" sz="800" dirty="0" smtClean="0">
                  <a:solidFill>
                    <a:srgbClr val="0070C0"/>
                  </a:solidFill>
                  <a:latin typeface="隶书" panose="02010509060101010101" pitchFamily="49" charset="-122"/>
                  <a:ea typeface="隶书" panose="02010509060101010101" pitchFamily="49" charset="-122"/>
                </a:rPr>
                <a:t>···</a:t>
              </a:r>
              <a:endParaRPr lang="zh-CN" altLang="en-US" sz="800" dirty="0">
                <a:solidFill>
                  <a:srgbClr val="0070C0"/>
                </a:solidFill>
                <a:latin typeface="隶书" panose="02010509060101010101" pitchFamily="49" charset="-122"/>
                <a:ea typeface="隶书" panose="02010509060101010101" pitchFamily="49" charset="-122"/>
              </a:endParaRPr>
            </a:p>
          </p:txBody>
        </p:sp>
        <p:sp>
          <p:nvSpPr>
            <p:cNvPr id="54" name="文本框 53"/>
            <p:cNvSpPr txBox="1"/>
            <p:nvPr/>
          </p:nvSpPr>
          <p:spPr>
            <a:xfrm>
              <a:off x="3703033" y="2310473"/>
              <a:ext cx="543795" cy="369332"/>
            </a:xfrm>
            <a:prstGeom prst="rect">
              <a:avLst/>
            </a:prstGeom>
            <a:noFill/>
          </p:spPr>
          <p:txBody>
            <a:bodyPr wrap="square" rtlCol="0">
              <a:spAutoFit/>
            </a:bodyPr>
            <a:lstStyle/>
            <a:p>
              <a:r>
                <a:rPr lang="en-US" altLang="zh-CN" dirty="0" smtClean="0">
                  <a:solidFill>
                    <a:srgbClr val="0070C0"/>
                  </a:solidFill>
                  <a:latin typeface="隶书" panose="02010509060101010101" pitchFamily="49" charset="-122"/>
                  <a:ea typeface="隶书" panose="02010509060101010101" pitchFamily="49" charset="-122"/>
                </a:rPr>
                <a:t>WRP</a:t>
              </a:r>
              <a:endParaRPr lang="zh-CN" altLang="en-US" dirty="0">
                <a:solidFill>
                  <a:srgbClr val="0070C0"/>
                </a:solidFill>
                <a:latin typeface="隶书" panose="02010509060101010101" pitchFamily="49" charset="-122"/>
                <a:ea typeface="隶书" panose="02010509060101010101" pitchFamily="49" charset="-122"/>
              </a:endParaRPr>
            </a:p>
          </p:txBody>
        </p:sp>
        <p:sp>
          <p:nvSpPr>
            <p:cNvPr id="55" name="文本框 54"/>
            <p:cNvSpPr txBox="1"/>
            <p:nvPr/>
          </p:nvSpPr>
          <p:spPr>
            <a:xfrm>
              <a:off x="3638244" y="3192959"/>
              <a:ext cx="664416" cy="369332"/>
            </a:xfrm>
            <a:prstGeom prst="rect">
              <a:avLst/>
            </a:prstGeom>
            <a:noFill/>
          </p:spPr>
          <p:txBody>
            <a:bodyPr wrap="square" rtlCol="0">
              <a:spAutoFit/>
            </a:bodyPr>
            <a:lstStyle/>
            <a:p>
              <a:r>
                <a:rPr lang="en-US" altLang="zh-CN" dirty="0" smtClean="0">
                  <a:solidFill>
                    <a:srgbClr val="0070C0"/>
                  </a:solidFill>
                  <a:latin typeface="隶书" panose="02010509060101010101" pitchFamily="49" charset="-122"/>
                  <a:ea typeface="隶书" panose="02010509060101010101" pitchFamily="49" charset="-122"/>
                </a:rPr>
                <a:t>ROMS</a:t>
              </a:r>
              <a:endParaRPr lang="zh-CN" altLang="en-US" dirty="0">
                <a:solidFill>
                  <a:srgbClr val="0070C0"/>
                </a:solidFill>
                <a:latin typeface="隶书" panose="02010509060101010101" pitchFamily="49" charset="-122"/>
                <a:ea typeface="隶书" panose="02010509060101010101" pitchFamily="49" charset="-122"/>
              </a:endParaRPr>
            </a:p>
          </p:txBody>
        </p:sp>
        <p:cxnSp>
          <p:nvCxnSpPr>
            <p:cNvPr id="56" name="直接连接符 55"/>
            <p:cNvCxnSpPr/>
            <p:nvPr/>
          </p:nvCxnSpPr>
          <p:spPr>
            <a:xfrm flipV="1">
              <a:off x="5124451" y="2461725"/>
              <a:ext cx="0" cy="82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5724526" y="2461725"/>
              <a:ext cx="0" cy="82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4967288" y="3344210"/>
              <a:ext cx="0" cy="82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V="1">
              <a:off x="5845969" y="3344210"/>
              <a:ext cx="0" cy="82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V="1">
              <a:off x="5412582" y="3344210"/>
              <a:ext cx="0" cy="82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1" name="左弧形箭头 60"/>
            <p:cNvSpPr/>
            <p:nvPr/>
          </p:nvSpPr>
          <p:spPr>
            <a:xfrm rot="10800000" flipH="1">
              <a:off x="4254896" y="2716039"/>
              <a:ext cx="199176" cy="4707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左弧形箭头 61"/>
            <p:cNvSpPr/>
            <p:nvPr/>
          </p:nvSpPr>
          <p:spPr>
            <a:xfrm flipH="1">
              <a:off x="4660038" y="2716039"/>
              <a:ext cx="199176" cy="47078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705832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46840"/>
          </a:xfrm>
        </p:spPr>
        <p:txBody>
          <a:bodyPr>
            <a:normAutofit/>
          </a:bodyPr>
          <a:lstStyle/>
          <a:p>
            <a:r>
              <a:rPr lang="en-US" altLang="zh-CN" sz="3600" dirty="0" smtClean="0">
                <a:latin typeface="Segoe UI Black" panose="020B0A02040204020203" pitchFamily="34" charset="0"/>
                <a:ea typeface="Segoe UI Black" panose="020B0A02040204020203" pitchFamily="34" charset="0"/>
                <a:cs typeface="Segoe UI Black" panose="020B0A02040204020203" pitchFamily="34" charset="0"/>
              </a:rPr>
              <a:t>Model Configuration</a:t>
            </a:r>
            <a:endParaRPr lang="zh-CN" altLang="en-US" sz="3600" dirty="0">
              <a:latin typeface="Segoe UI Black" panose="020B0A02040204020203" pitchFamily="34" charset="0"/>
              <a:cs typeface="Segoe UI Black" panose="020B0A02040204020203" pitchFamily="34" charset="0"/>
            </a:endParaRPr>
          </a:p>
        </p:txBody>
      </p:sp>
      <p:sp>
        <p:nvSpPr>
          <p:cNvPr id="3" name="内容占位符 2"/>
          <p:cNvSpPr>
            <a:spLocks noGrp="1"/>
          </p:cNvSpPr>
          <p:nvPr>
            <p:ph idx="1"/>
          </p:nvPr>
        </p:nvSpPr>
        <p:spPr>
          <a:xfrm>
            <a:off x="838199" y="1961321"/>
            <a:ext cx="10373139" cy="4518992"/>
          </a:xfrm>
        </p:spPr>
        <p:txBody>
          <a:bodyPr>
            <a:normAutofit/>
          </a:bodyPr>
          <a:lstStyle/>
          <a:p>
            <a:r>
              <a:rPr lang="en-US" altLang="zh-CN" sz="2400" dirty="0" smtClean="0"/>
              <a:t>3 </a:t>
            </a:r>
            <a:r>
              <a:rPr lang="en-US" altLang="zh-CN" sz="2400" dirty="0"/>
              <a:t>nesting </a:t>
            </a:r>
            <a:r>
              <a:rPr lang="en-US" altLang="zh-CN" sz="2400" dirty="0" smtClean="0"/>
              <a:t>domains:</a:t>
            </a:r>
          </a:p>
          <a:p>
            <a:pPr marL="360000" indent="0">
              <a:buNone/>
            </a:pPr>
            <a:r>
              <a:rPr lang="en-US" altLang="zh-CN" sz="2400" dirty="0" smtClean="0"/>
              <a:t>D01 </a:t>
            </a:r>
            <a:r>
              <a:rPr lang="en-US" altLang="zh-CN" sz="2400" dirty="0"/>
              <a:t>(304*274, </a:t>
            </a:r>
            <a:r>
              <a:rPr lang="en-US" altLang="zh-CN" sz="2400" dirty="0" smtClean="0"/>
              <a:t>27 </a:t>
            </a:r>
            <a:r>
              <a:rPr lang="en-US" altLang="zh-CN" sz="2400" dirty="0"/>
              <a:t>km</a:t>
            </a:r>
            <a:r>
              <a:rPr lang="en-US" altLang="zh-CN" sz="2400" dirty="0" smtClean="0"/>
              <a:t>)</a:t>
            </a:r>
          </a:p>
          <a:p>
            <a:pPr marL="360000" indent="0">
              <a:buNone/>
            </a:pPr>
            <a:r>
              <a:rPr lang="en-US" altLang="zh-CN" sz="2400" dirty="0" smtClean="0"/>
              <a:t>D02 (403*382, 9 km)</a:t>
            </a:r>
          </a:p>
          <a:p>
            <a:pPr marL="360000" indent="0">
              <a:buNone/>
            </a:pPr>
            <a:r>
              <a:rPr lang="en-US" altLang="zh-CN" sz="2400" dirty="0" smtClean="0"/>
              <a:t>D03 (403*403, 3 km)-vortex</a:t>
            </a:r>
          </a:p>
          <a:p>
            <a:pPr marL="360000" indent="0">
              <a:buNone/>
            </a:pPr>
            <a:r>
              <a:rPr lang="en-US" altLang="zh-CN" sz="2400" dirty="0" smtClean="0"/>
              <a:t>following</a:t>
            </a:r>
            <a:endParaRPr lang="en-US" altLang="zh-CN" sz="2400" dirty="0"/>
          </a:p>
          <a:p>
            <a:r>
              <a:rPr lang="en-US" altLang="zh-CN" sz="2400" dirty="0" smtClean="0"/>
              <a:t>Vertical levels = 43</a:t>
            </a:r>
          </a:p>
          <a:p>
            <a:r>
              <a:rPr lang="en-US" altLang="zh-CN" sz="2400" dirty="0" smtClean="0"/>
              <a:t>Initial condition: interpolated from the </a:t>
            </a:r>
            <a:r>
              <a:rPr lang="en-US" altLang="zh-CN" sz="2400" dirty="0" err="1" smtClean="0"/>
              <a:t>EnKF</a:t>
            </a:r>
            <a:r>
              <a:rPr lang="en-US" altLang="zh-CN" sz="2400" dirty="0" smtClean="0"/>
              <a:t> ensemble mean output created by Green and Zhang (2013)</a:t>
            </a:r>
          </a:p>
          <a:p>
            <a:r>
              <a:rPr lang="en-US" altLang="zh-CN" sz="2400" dirty="0" smtClean="0"/>
              <a:t>Boundary condition: GFS</a:t>
            </a:r>
            <a:endParaRPr lang="zh-CN" altLang="en-US" sz="2400" dirty="0"/>
          </a:p>
        </p:txBody>
      </p:sp>
      <p:sp>
        <p:nvSpPr>
          <p:cNvPr id="4" name="文本框 3"/>
          <p:cNvSpPr txBox="1"/>
          <p:nvPr/>
        </p:nvSpPr>
        <p:spPr>
          <a:xfrm>
            <a:off x="838200" y="1282077"/>
            <a:ext cx="5857461" cy="584775"/>
          </a:xfrm>
          <a:prstGeom prst="rect">
            <a:avLst/>
          </a:prstGeom>
          <a:noFill/>
        </p:spPr>
        <p:txBody>
          <a:bodyPr wrap="square" rtlCol="0">
            <a:spAutoFit/>
          </a:bodyPr>
          <a:lstStyle/>
          <a:p>
            <a:r>
              <a:rPr lang="en-US" altLang="zh-CN" sz="3200" b="1" dirty="0" smtClean="0"/>
              <a:t>WRF V3.7.1</a:t>
            </a:r>
            <a:endParaRPr lang="zh-CN" altLang="en-US" sz="3200" b="1" dirty="0"/>
          </a:p>
        </p:txBody>
      </p:sp>
      <p:pic>
        <p:nvPicPr>
          <p:cNvPr id="5" name="内容占位符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9826" y="365126"/>
            <a:ext cx="4558748" cy="4370599"/>
          </a:xfrm>
          <a:prstGeom prst="rect">
            <a:avLst/>
          </a:prstGeom>
        </p:spPr>
      </p:pic>
    </p:spTree>
    <p:extLst>
      <p:ext uri="{BB962C8B-B14F-4D97-AF65-F5344CB8AC3E}">
        <p14:creationId xmlns:p14="http://schemas.microsoft.com/office/powerpoint/2010/main" val="592959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946840"/>
          </a:xfrm>
        </p:spPr>
        <p:txBody>
          <a:bodyPr>
            <a:normAutofit/>
          </a:bodyPr>
          <a:lstStyle/>
          <a:p>
            <a:r>
              <a:rPr lang="en-US" altLang="zh-CN" sz="3600" dirty="0" smtClean="0">
                <a:latin typeface="Segoe UI Black" panose="020B0A02040204020203" pitchFamily="34" charset="0"/>
                <a:ea typeface="Segoe UI Black" panose="020B0A02040204020203" pitchFamily="34" charset="0"/>
                <a:cs typeface="Segoe UI Black" panose="020B0A02040204020203" pitchFamily="34" charset="0"/>
              </a:rPr>
              <a:t>Model Configuration</a:t>
            </a:r>
            <a:endParaRPr lang="zh-CN" altLang="en-US" sz="3600" dirty="0">
              <a:latin typeface="Segoe UI Black" panose="020B0A02040204020203" pitchFamily="34" charset="0"/>
              <a:cs typeface="Segoe UI Black" panose="020B0A02040204020203" pitchFamily="34" charset="0"/>
            </a:endParaRPr>
          </a:p>
        </p:txBody>
      </p:sp>
      <p:sp>
        <p:nvSpPr>
          <p:cNvPr id="3" name="内容占位符 2"/>
          <p:cNvSpPr>
            <a:spLocks noGrp="1"/>
          </p:cNvSpPr>
          <p:nvPr>
            <p:ph idx="1"/>
          </p:nvPr>
        </p:nvSpPr>
        <p:spPr>
          <a:xfrm>
            <a:off x="838200" y="1961321"/>
            <a:ext cx="10515600" cy="4215641"/>
          </a:xfrm>
        </p:spPr>
        <p:txBody>
          <a:bodyPr/>
          <a:lstStyle/>
          <a:p>
            <a:r>
              <a:rPr lang="en-US" altLang="zh-CN" sz="2400" dirty="0" smtClean="0"/>
              <a:t>1 domains (290*500, 5km)</a:t>
            </a:r>
          </a:p>
          <a:p>
            <a:r>
              <a:rPr lang="en-US" altLang="zh-CN" sz="2400" dirty="0" smtClean="0"/>
              <a:t>Vertical levels = 30</a:t>
            </a:r>
          </a:p>
          <a:p>
            <a:r>
              <a:rPr lang="en-US" altLang="zh-CN" sz="2400" dirty="0" smtClean="0"/>
              <a:t>Bathymetry: GEBCO</a:t>
            </a:r>
          </a:p>
          <a:p>
            <a:r>
              <a:rPr lang="en-US" altLang="zh-CN" sz="2400" dirty="0"/>
              <a:t>Forcing field: </a:t>
            </a:r>
            <a:endParaRPr lang="en-US" altLang="zh-CN" sz="2400" dirty="0" smtClean="0"/>
          </a:p>
          <a:p>
            <a:pPr marL="360000" indent="0">
              <a:buNone/>
            </a:pPr>
            <a:r>
              <a:rPr lang="en-US" altLang="zh-CN" sz="2400" dirty="0" err="1" smtClean="0"/>
              <a:t>meteo</a:t>
            </a:r>
            <a:r>
              <a:rPr lang="en-US" altLang="zh-CN" sz="2400" dirty="0" smtClean="0"/>
              <a:t> </a:t>
            </a:r>
            <a:r>
              <a:rPr lang="en-US" altLang="zh-CN" sz="2400" dirty="0"/>
              <a:t>forcing (from </a:t>
            </a:r>
            <a:r>
              <a:rPr lang="en-US" altLang="zh-CN" sz="2400" dirty="0" smtClean="0"/>
              <a:t>WRF)</a:t>
            </a:r>
          </a:p>
          <a:p>
            <a:pPr marL="360000" indent="0">
              <a:buNone/>
            </a:pPr>
            <a:r>
              <a:rPr lang="en-US" altLang="zh-CN" sz="2400" dirty="0" smtClean="0"/>
              <a:t>astronomical </a:t>
            </a:r>
            <a:r>
              <a:rPr lang="en-US" altLang="zh-CN" sz="2400" dirty="0"/>
              <a:t>tide (extracted from OSU-OTPS model, 11 tidal components).</a:t>
            </a:r>
            <a:endParaRPr lang="zh-CN" altLang="en-US" sz="2400" i="1" dirty="0"/>
          </a:p>
          <a:p>
            <a:r>
              <a:rPr lang="en-US" altLang="zh-CN" sz="2400" dirty="0" smtClean="0"/>
              <a:t>Initial condition: HYCOM</a:t>
            </a:r>
          </a:p>
          <a:p>
            <a:r>
              <a:rPr lang="en-US" altLang="zh-CN" sz="2400" dirty="0" smtClean="0"/>
              <a:t>Boundary condition: HYCOM</a:t>
            </a:r>
            <a:endParaRPr lang="zh-CN" altLang="en-US" sz="2400" dirty="0"/>
          </a:p>
        </p:txBody>
      </p:sp>
      <p:sp>
        <p:nvSpPr>
          <p:cNvPr id="4" name="文本框 3"/>
          <p:cNvSpPr txBox="1"/>
          <p:nvPr/>
        </p:nvSpPr>
        <p:spPr>
          <a:xfrm>
            <a:off x="838200" y="1282077"/>
            <a:ext cx="5857461" cy="584775"/>
          </a:xfrm>
          <a:prstGeom prst="rect">
            <a:avLst/>
          </a:prstGeom>
          <a:noFill/>
        </p:spPr>
        <p:txBody>
          <a:bodyPr wrap="square" rtlCol="0">
            <a:spAutoFit/>
          </a:bodyPr>
          <a:lstStyle/>
          <a:p>
            <a:r>
              <a:rPr lang="en-US" altLang="zh-CN" sz="3200" b="1" dirty="0" smtClean="0"/>
              <a:t>ROMS</a:t>
            </a:r>
            <a:endParaRPr lang="zh-CN" altLang="en-US" sz="3200" b="1" dirty="0"/>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6927" y="474247"/>
            <a:ext cx="4365615" cy="3567666"/>
          </a:xfrm>
          <a:prstGeom prst="rect">
            <a:avLst/>
          </a:prstGeom>
        </p:spPr>
      </p:pic>
    </p:spTree>
    <p:extLst>
      <p:ext uri="{BB962C8B-B14F-4D97-AF65-F5344CB8AC3E}">
        <p14:creationId xmlns:p14="http://schemas.microsoft.com/office/powerpoint/2010/main" val="3494976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199" y="861388"/>
            <a:ext cx="5986670" cy="5593867"/>
          </a:xfrm>
        </p:spPr>
        <p:txBody>
          <a:bodyPr/>
          <a:lstStyle/>
          <a:p>
            <a:pPr>
              <a:lnSpc>
                <a:spcPct val="100000"/>
              </a:lnSpc>
            </a:pPr>
            <a:r>
              <a:rPr lang="en-US" altLang="zh-CN" sz="2400" dirty="0" smtClean="0"/>
              <a:t>Run </a:t>
            </a:r>
            <a:r>
              <a:rPr lang="en-US" altLang="zh-CN" sz="2400" dirty="0"/>
              <a:t>ROMS for 10 days in advance (0000 UTC 16 Aug to 0000 UTC 26 Aug) to yield stable state fields for atmosphere-ocean coupling case.</a:t>
            </a:r>
            <a:endParaRPr lang="zh-CN" altLang="en-US" sz="2400" dirty="0"/>
          </a:p>
          <a:p>
            <a:endParaRPr lang="zh-CN" altLang="en-US" dirty="0"/>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8318" y="377223"/>
            <a:ext cx="3572374" cy="3426151"/>
          </a:xfrm>
          <a:prstGeom prst="rect">
            <a:avLst/>
          </a:prstGeom>
        </p:spPr>
      </p:pic>
      <p:sp>
        <p:nvSpPr>
          <p:cNvPr id="5" name="矩形 4"/>
          <p:cNvSpPr/>
          <p:nvPr/>
        </p:nvSpPr>
        <p:spPr>
          <a:xfrm>
            <a:off x="838199" y="2952783"/>
            <a:ext cx="2751459" cy="584775"/>
          </a:xfrm>
          <a:prstGeom prst="rect">
            <a:avLst/>
          </a:prstGeom>
        </p:spPr>
        <p:txBody>
          <a:bodyPr wrap="none">
            <a:spAutoFit/>
          </a:bodyPr>
          <a:lstStyle/>
          <a:p>
            <a:r>
              <a:rPr lang="en-US" altLang="zh-CN" sz="3200" b="1" dirty="0"/>
              <a:t>Coupling Setup</a:t>
            </a:r>
            <a:endParaRPr lang="zh-CN" altLang="en-US" sz="3200" dirty="0"/>
          </a:p>
        </p:txBody>
      </p:sp>
      <p:sp>
        <p:nvSpPr>
          <p:cNvPr id="6" name="矩形 5"/>
          <p:cNvSpPr/>
          <p:nvPr/>
        </p:nvSpPr>
        <p:spPr>
          <a:xfrm>
            <a:off x="838199" y="3658322"/>
            <a:ext cx="8875643" cy="1456809"/>
          </a:xfrm>
          <a:prstGeom prst="rect">
            <a:avLst/>
          </a:prstGeom>
        </p:spPr>
        <p:txBody>
          <a:bodyPr wrap="square">
            <a:spAutoFit/>
          </a:bodyPr>
          <a:lstStyle/>
          <a:p>
            <a:pPr marL="285750" indent="-285750">
              <a:spcBef>
                <a:spcPts val="1000"/>
              </a:spcBef>
              <a:buFont typeface="Arial" panose="020B0604020202020204" pitchFamily="34" charset="0"/>
              <a:buChar char="•"/>
            </a:pPr>
            <a:r>
              <a:rPr lang="en-US" altLang="zh-CN" sz="2400" dirty="0"/>
              <a:t>Integration period: 0000 UTC 26 Aug — 0000 UTC 31 Aug </a:t>
            </a:r>
            <a:r>
              <a:rPr lang="en-US" altLang="zh-CN" sz="2400" dirty="0" smtClean="0"/>
              <a:t>2005</a:t>
            </a:r>
          </a:p>
          <a:p>
            <a:pPr marL="285750" indent="-285750">
              <a:spcBef>
                <a:spcPts val="1000"/>
              </a:spcBef>
              <a:buFont typeface="Arial" panose="020B0604020202020204" pitchFamily="34" charset="0"/>
              <a:buChar char="•"/>
            </a:pPr>
            <a:r>
              <a:rPr lang="en-US" altLang="zh-CN" sz="2400" dirty="0" smtClean="0"/>
              <a:t>Time </a:t>
            </a:r>
            <a:r>
              <a:rPr lang="en-US" altLang="zh-CN" sz="2400" dirty="0"/>
              <a:t>step: WRF—60 sec for D01, ROMS—30 sec</a:t>
            </a:r>
          </a:p>
          <a:p>
            <a:pPr marL="285750" indent="-285750">
              <a:spcBef>
                <a:spcPts val="1000"/>
              </a:spcBef>
              <a:buFont typeface="Arial" panose="020B0604020202020204" pitchFamily="34" charset="0"/>
              <a:buChar char="•"/>
            </a:pPr>
            <a:r>
              <a:rPr lang="en-US" altLang="zh-CN" sz="2400" dirty="0" smtClean="0"/>
              <a:t>Data exchange — 15 </a:t>
            </a:r>
            <a:r>
              <a:rPr lang="en-US" altLang="zh-CN" sz="2400" dirty="0"/>
              <a:t>min</a:t>
            </a:r>
          </a:p>
        </p:txBody>
      </p:sp>
    </p:spTree>
    <p:extLst>
      <p:ext uri="{BB962C8B-B14F-4D97-AF65-F5344CB8AC3E}">
        <p14:creationId xmlns:p14="http://schemas.microsoft.com/office/powerpoint/2010/main" val="871659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stretch>
            <a:fillRect/>
          </a:stretch>
        </p:blipFill>
        <p:spPr>
          <a:xfrm>
            <a:off x="1239012" y="3634908"/>
            <a:ext cx="5346655" cy="2914141"/>
          </a:xfrm>
          <a:prstGeom prst="rect">
            <a:avLst/>
          </a:prstGeom>
        </p:spPr>
      </p:pic>
      <p:pic>
        <p:nvPicPr>
          <p:cNvPr id="8" name="图片 7"/>
          <p:cNvPicPr>
            <a:picLocks noChangeAspect="1"/>
          </p:cNvPicPr>
          <p:nvPr/>
        </p:nvPicPr>
        <p:blipFill>
          <a:blip r:embed="rId5"/>
          <a:stretch>
            <a:fillRect/>
          </a:stretch>
        </p:blipFill>
        <p:spPr>
          <a:xfrm>
            <a:off x="6585667" y="3634908"/>
            <a:ext cx="4852615" cy="2914153"/>
          </a:xfrm>
          <a:prstGeom prst="rect">
            <a:avLst/>
          </a:prstGeom>
        </p:spPr>
      </p:pic>
      <p:graphicFrame>
        <p:nvGraphicFramePr>
          <p:cNvPr id="9" name="对象 8"/>
          <p:cNvGraphicFramePr>
            <a:graphicFrameLocks noChangeAspect="1"/>
          </p:cNvGraphicFramePr>
          <p:nvPr>
            <p:extLst>
              <p:ext uri="{D42A27DB-BD31-4B8C-83A1-F6EECF244321}">
                <p14:modId xmlns:p14="http://schemas.microsoft.com/office/powerpoint/2010/main" val="4010178146"/>
              </p:ext>
            </p:extLst>
          </p:nvPr>
        </p:nvGraphicFramePr>
        <p:xfrm>
          <a:off x="1100096" y="2692637"/>
          <a:ext cx="2895600" cy="596900"/>
        </p:xfrm>
        <a:graphic>
          <a:graphicData uri="http://schemas.openxmlformats.org/presentationml/2006/ole">
            <mc:AlternateContent xmlns:mc="http://schemas.openxmlformats.org/markup-compatibility/2006">
              <mc:Choice xmlns:v="urn:schemas-microsoft-com:vml" Requires="v">
                <p:oleObj spid="_x0000_s1150" name="Equation" r:id="rId6" imgW="2895480" imgH="596880" progId="Equation.DSMT4">
                  <p:embed/>
                </p:oleObj>
              </mc:Choice>
              <mc:Fallback>
                <p:oleObj name="Equation" r:id="rId6" imgW="2895480" imgH="596880" progId="Equation.DSMT4">
                  <p:embed/>
                  <p:pic>
                    <p:nvPicPr>
                      <p:cNvPr id="0" name=""/>
                      <p:cNvPicPr/>
                      <p:nvPr/>
                    </p:nvPicPr>
                    <p:blipFill>
                      <a:blip r:embed="rId7"/>
                      <a:stretch>
                        <a:fillRect/>
                      </a:stretch>
                    </p:blipFill>
                    <p:spPr>
                      <a:xfrm>
                        <a:off x="1100096" y="2692637"/>
                        <a:ext cx="2895600" cy="5969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370250879"/>
              </p:ext>
            </p:extLst>
          </p:nvPr>
        </p:nvGraphicFramePr>
        <p:xfrm>
          <a:off x="4255262" y="1622320"/>
          <a:ext cx="1739900" cy="635000"/>
        </p:xfrm>
        <a:graphic>
          <a:graphicData uri="http://schemas.openxmlformats.org/presentationml/2006/ole">
            <mc:AlternateContent xmlns:mc="http://schemas.openxmlformats.org/markup-compatibility/2006">
              <mc:Choice xmlns:v="urn:schemas-microsoft-com:vml" Requires="v">
                <p:oleObj spid="_x0000_s1151" name="Equation" r:id="rId8" imgW="1739880" imgH="634680" progId="Equation.DSMT4">
                  <p:embed/>
                </p:oleObj>
              </mc:Choice>
              <mc:Fallback>
                <p:oleObj name="Equation" r:id="rId8" imgW="1739880" imgH="634680" progId="Equation.DSMT4">
                  <p:embed/>
                  <p:pic>
                    <p:nvPicPr>
                      <p:cNvPr id="0" name=""/>
                      <p:cNvPicPr/>
                      <p:nvPr/>
                    </p:nvPicPr>
                    <p:blipFill>
                      <a:blip r:embed="rId9"/>
                      <a:stretch>
                        <a:fillRect/>
                      </a:stretch>
                    </p:blipFill>
                    <p:spPr>
                      <a:xfrm>
                        <a:off x="4255262" y="1622320"/>
                        <a:ext cx="1739900" cy="6350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65119943"/>
              </p:ext>
            </p:extLst>
          </p:nvPr>
        </p:nvGraphicFramePr>
        <p:xfrm>
          <a:off x="4255262" y="2316730"/>
          <a:ext cx="1955800" cy="533400"/>
        </p:xfrm>
        <a:graphic>
          <a:graphicData uri="http://schemas.openxmlformats.org/presentationml/2006/ole">
            <mc:AlternateContent xmlns:mc="http://schemas.openxmlformats.org/markup-compatibility/2006">
              <mc:Choice xmlns:v="urn:schemas-microsoft-com:vml" Requires="v">
                <p:oleObj spid="_x0000_s1152" name="Equation" r:id="rId10" imgW="1955520" imgH="533160" progId="Equation.DSMT4">
                  <p:embed/>
                </p:oleObj>
              </mc:Choice>
              <mc:Fallback>
                <p:oleObj name="Equation" r:id="rId10" imgW="1955520" imgH="533160" progId="Equation.DSMT4">
                  <p:embed/>
                  <p:pic>
                    <p:nvPicPr>
                      <p:cNvPr id="0" name=""/>
                      <p:cNvPicPr/>
                      <p:nvPr/>
                    </p:nvPicPr>
                    <p:blipFill>
                      <a:blip r:embed="rId11"/>
                      <a:stretch>
                        <a:fillRect/>
                      </a:stretch>
                    </p:blipFill>
                    <p:spPr>
                      <a:xfrm>
                        <a:off x="4255262" y="2316730"/>
                        <a:ext cx="1955800" cy="5334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769612309"/>
              </p:ext>
            </p:extLst>
          </p:nvPr>
        </p:nvGraphicFramePr>
        <p:xfrm>
          <a:off x="4255262" y="2909540"/>
          <a:ext cx="2679700" cy="596900"/>
        </p:xfrm>
        <a:graphic>
          <a:graphicData uri="http://schemas.openxmlformats.org/presentationml/2006/ole">
            <mc:AlternateContent xmlns:mc="http://schemas.openxmlformats.org/markup-compatibility/2006">
              <mc:Choice xmlns:v="urn:schemas-microsoft-com:vml" Requires="v">
                <p:oleObj spid="_x0000_s1153" name="Equation" r:id="rId12" imgW="2679480" imgH="596880" progId="Equation.DSMT4">
                  <p:embed/>
                </p:oleObj>
              </mc:Choice>
              <mc:Fallback>
                <p:oleObj name="Equation" r:id="rId12" imgW="2679480" imgH="596880" progId="Equation.DSMT4">
                  <p:embed/>
                  <p:pic>
                    <p:nvPicPr>
                      <p:cNvPr id="0" name=""/>
                      <p:cNvPicPr/>
                      <p:nvPr/>
                    </p:nvPicPr>
                    <p:blipFill>
                      <a:blip r:embed="rId13"/>
                      <a:stretch>
                        <a:fillRect/>
                      </a:stretch>
                    </p:blipFill>
                    <p:spPr>
                      <a:xfrm>
                        <a:off x="4255262" y="2909540"/>
                        <a:ext cx="2679700" cy="5969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49507051"/>
              </p:ext>
            </p:extLst>
          </p:nvPr>
        </p:nvGraphicFramePr>
        <p:xfrm>
          <a:off x="1100096" y="1814281"/>
          <a:ext cx="1562100" cy="647700"/>
        </p:xfrm>
        <a:graphic>
          <a:graphicData uri="http://schemas.openxmlformats.org/presentationml/2006/ole">
            <mc:AlternateContent xmlns:mc="http://schemas.openxmlformats.org/markup-compatibility/2006">
              <mc:Choice xmlns:v="urn:schemas-microsoft-com:vml" Requires="v">
                <p:oleObj spid="_x0000_s1154" name="Equation" r:id="rId14" imgW="1562040" imgH="647640" progId="Equation.DSMT4">
                  <p:embed/>
                </p:oleObj>
              </mc:Choice>
              <mc:Fallback>
                <p:oleObj name="Equation" r:id="rId14" imgW="1562040" imgH="647640" progId="Equation.DSMT4">
                  <p:embed/>
                  <p:pic>
                    <p:nvPicPr>
                      <p:cNvPr id="0" name=""/>
                      <p:cNvPicPr/>
                      <p:nvPr/>
                    </p:nvPicPr>
                    <p:blipFill>
                      <a:blip r:embed="rId15"/>
                      <a:stretch>
                        <a:fillRect/>
                      </a:stretch>
                    </p:blipFill>
                    <p:spPr>
                      <a:xfrm>
                        <a:off x="1100096" y="1814281"/>
                        <a:ext cx="1562100" cy="64770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051079286"/>
              </p:ext>
            </p:extLst>
          </p:nvPr>
        </p:nvGraphicFramePr>
        <p:xfrm>
          <a:off x="1100096" y="921810"/>
          <a:ext cx="3467100" cy="330200"/>
        </p:xfrm>
        <a:graphic>
          <a:graphicData uri="http://schemas.openxmlformats.org/presentationml/2006/ole">
            <mc:AlternateContent xmlns:mc="http://schemas.openxmlformats.org/markup-compatibility/2006">
              <mc:Choice xmlns:v="urn:schemas-microsoft-com:vml" Requires="v">
                <p:oleObj spid="_x0000_s1155" name="Equation" r:id="rId16" imgW="3466800" imgH="330120" progId="Equation.DSMT4">
                  <p:embed/>
                </p:oleObj>
              </mc:Choice>
              <mc:Fallback>
                <p:oleObj name="Equation" r:id="rId16" imgW="3466800" imgH="330120" progId="Equation.DSMT4">
                  <p:embed/>
                  <p:pic>
                    <p:nvPicPr>
                      <p:cNvPr id="0" name=""/>
                      <p:cNvPicPr/>
                      <p:nvPr/>
                    </p:nvPicPr>
                    <p:blipFill>
                      <a:blip r:embed="rId17"/>
                      <a:stretch>
                        <a:fillRect/>
                      </a:stretch>
                    </p:blipFill>
                    <p:spPr>
                      <a:xfrm>
                        <a:off x="1100096" y="921810"/>
                        <a:ext cx="3467100" cy="330200"/>
                      </a:xfrm>
                      <a:prstGeom prst="rect">
                        <a:avLst/>
                      </a:prstGeom>
                    </p:spPr>
                  </p:pic>
                </p:oleObj>
              </mc:Fallback>
            </mc:AlternateContent>
          </a:graphicData>
        </a:graphic>
      </p:graphicFrame>
      <p:sp>
        <p:nvSpPr>
          <p:cNvPr id="4" name="文本框 3"/>
          <p:cNvSpPr txBox="1"/>
          <p:nvPr/>
        </p:nvSpPr>
        <p:spPr>
          <a:xfrm>
            <a:off x="704088" y="639215"/>
            <a:ext cx="1106424" cy="367208"/>
          </a:xfrm>
          <a:prstGeom prst="rect">
            <a:avLst/>
          </a:prstGeom>
          <a:noFill/>
        </p:spPr>
        <p:txBody>
          <a:bodyPr wrap="square" rtlCol="0">
            <a:spAutoFit/>
          </a:bodyPr>
          <a:lstStyle/>
          <a:p>
            <a:r>
              <a:rPr lang="en-US" altLang="zh-CN" dirty="0" smtClean="0"/>
              <a:t>Chen:</a:t>
            </a:r>
            <a:endParaRPr lang="zh-CN" altLang="en-US" dirty="0"/>
          </a:p>
        </p:txBody>
      </p:sp>
      <p:sp>
        <p:nvSpPr>
          <p:cNvPr id="14" name="文本框 13"/>
          <p:cNvSpPr txBox="1"/>
          <p:nvPr/>
        </p:nvSpPr>
        <p:spPr>
          <a:xfrm>
            <a:off x="704088" y="1530871"/>
            <a:ext cx="1106424" cy="367208"/>
          </a:xfrm>
          <a:prstGeom prst="rect">
            <a:avLst/>
          </a:prstGeom>
          <a:noFill/>
        </p:spPr>
        <p:txBody>
          <a:bodyPr wrap="square" rtlCol="0">
            <a:spAutoFit/>
          </a:bodyPr>
          <a:lstStyle/>
          <a:p>
            <a:r>
              <a:rPr lang="en-US" altLang="zh-CN" dirty="0" smtClean="0"/>
              <a:t>Opt 2:</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611143524"/>
              </p:ext>
            </p:extLst>
          </p:nvPr>
        </p:nvGraphicFramePr>
        <p:xfrm>
          <a:off x="7902702" y="1336291"/>
          <a:ext cx="2628900" cy="368300"/>
        </p:xfrm>
        <a:graphic>
          <a:graphicData uri="http://schemas.openxmlformats.org/presentationml/2006/ole">
            <mc:AlternateContent xmlns:mc="http://schemas.openxmlformats.org/markup-compatibility/2006">
              <mc:Choice xmlns:v="urn:schemas-microsoft-com:vml" Requires="v">
                <p:oleObj spid="_x0000_s1156" name="Equation" r:id="rId18" imgW="2628720" imgH="368280" progId="Equation.DSMT4">
                  <p:embed/>
                </p:oleObj>
              </mc:Choice>
              <mc:Fallback>
                <p:oleObj name="Equation" r:id="rId18" imgW="2628720" imgH="368280" progId="Equation.DSMT4">
                  <p:embed/>
                  <p:pic>
                    <p:nvPicPr>
                      <p:cNvPr id="0" name=""/>
                      <p:cNvPicPr/>
                      <p:nvPr/>
                    </p:nvPicPr>
                    <p:blipFill>
                      <a:blip r:embed="rId19"/>
                      <a:stretch>
                        <a:fillRect/>
                      </a:stretch>
                    </p:blipFill>
                    <p:spPr>
                      <a:xfrm>
                        <a:off x="7902702" y="1336291"/>
                        <a:ext cx="2628900" cy="3683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670890422"/>
              </p:ext>
            </p:extLst>
          </p:nvPr>
        </p:nvGraphicFramePr>
        <p:xfrm>
          <a:off x="7902702" y="2976342"/>
          <a:ext cx="2641600" cy="368300"/>
        </p:xfrm>
        <a:graphic>
          <a:graphicData uri="http://schemas.openxmlformats.org/presentationml/2006/ole">
            <mc:AlternateContent xmlns:mc="http://schemas.openxmlformats.org/markup-compatibility/2006">
              <mc:Choice xmlns:v="urn:schemas-microsoft-com:vml" Requires="v">
                <p:oleObj spid="_x0000_s1157" name="Equation" r:id="rId20" imgW="2641320" imgH="368280" progId="Equation.DSMT4">
                  <p:embed/>
                </p:oleObj>
              </mc:Choice>
              <mc:Fallback>
                <p:oleObj name="Equation" r:id="rId20" imgW="2641320" imgH="368280" progId="Equation.DSMT4">
                  <p:embed/>
                  <p:pic>
                    <p:nvPicPr>
                      <p:cNvPr id="0" name=""/>
                      <p:cNvPicPr/>
                      <p:nvPr/>
                    </p:nvPicPr>
                    <p:blipFill>
                      <a:blip r:embed="rId21"/>
                      <a:stretch>
                        <a:fillRect/>
                      </a:stretch>
                    </p:blipFill>
                    <p:spPr>
                      <a:xfrm>
                        <a:off x="7902702" y="2976342"/>
                        <a:ext cx="2641600" cy="36830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1684580244"/>
              </p:ext>
            </p:extLst>
          </p:nvPr>
        </p:nvGraphicFramePr>
        <p:xfrm>
          <a:off x="4526788" y="2473918"/>
          <a:ext cx="127000" cy="203200"/>
        </p:xfrm>
        <a:graphic>
          <a:graphicData uri="http://schemas.openxmlformats.org/presentationml/2006/ole">
            <mc:AlternateContent xmlns:mc="http://schemas.openxmlformats.org/markup-compatibility/2006">
              <mc:Choice xmlns:v="urn:schemas-microsoft-com:vml" Requires="v">
                <p:oleObj spid="_x0000_s1158" name="Equation" r:id="rId22" imgW="126720" imgH="203040" progId="Equation.DSMT4">
                  <p:embed/>
                </p:oleObj>
              </mc:Choice>
              <mc:Fallback>
                <p:oleObj name="Equation" r:id="rId22" imgW="126720" imgH="203040" progId="Equation.DSMT4">
                  <p:embed/>
                  <p:pic>
                    <p:nvPicPr>
                      <p:cNvPr id="0" name=""/>
                      <p:cNvPicPr/>
                      <p:nvPr/>
                    </p:nvPicPr>
                    <p:blipFill>
                      <a:blip r:embed="rId23"/>
                      <a:stretch>
                        <a:fillRect/>
                      </a:stretch>
                    </p:blipFill>
                    <p:spPr>
                      <a:xfrm>
                        <a:off x="4526788" y="2473918"/>
                        <a:ext cx="127000" cy="203200"/>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1048868760"/>
              </p:ext>
            </p:extLst>
          </p:nvPr>
        </p:nvGraphicFramePr>
        <p:xfrm>
          <a:off x="7902702" y="657692"/>
          <a:ext cx="1600200" cy="584200"/>
        </p:xfrm>
        <a:graphic>
          <a:graphicData uri="http://schemas.openxmlformats.org/presentationml/2006/ole">
            <mc:AlternateContent xmlns:mc="http://schemas.openxmlformats.org/markup-compatibility/2006">
              <mc:Choice xmlns:v="urn:schemas-microsoft-com:vml" Requires="v">
                <p:oleObj spid="_x0000_s1159" name="Equation" r:id="rId24" imgW="1600200" imgH="583920" progId="Equation.DSMT4">
                  <p:embed/>
                </p:oleObj>
              </mc:Choice>
              <mc:Fallback>
                <p:oleObj name="Equation" r:id="rId24" imgW="1600200" imgH="583920" progId="Equation.DSMT4">
                  <p:embed/>
                  <p:pic>
                    <p:nvPicPr>
                      <p:cNvPr id="0" name=""/>
                      <p:cNvPicPr/>
                      <p:nvPr/>
                    </p:nvPicPr>
                    <p:blipFill>
                      <a:blip r:embed="rId25"/>
                      <a:stretch>
                        <a:fillRect/>
                      </a:stretch>
                    </p:blipFill>
                    <p:spPr>
                      <a:xfrm>
                        <a:off x="7902702" y="657692"/>
                        <a:ext cx="1600200" cy="5842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478464580"/>
              </p:ext>
            </p:extLst>
          </p:nvPr>
        </p:nvGraphicFramePr>
        <p:xfrm>
          <a:off x="7902702" y="2262381"/>
          <a:ext cx="1600200" cy="622300"/>
        </p:xfrm>
        <a:graphic>
          <a:graphicData uri="http://schemas.openxmlformats.org/presentationml/2006/ole">
            <mc:AlternateContent xmlns:mc="http://schemas.openxmlformats.org/markup-compatibility/2006">
              <mc:Choice xmlns:v="urn:schemas-microsoft-com:vml" Requires="v">
                <p:oleObj spid="_x0000_s1160" name="Equation" r:id="rId26" imgW="1600200" imgH="622080" progId="Equation.DSMT4">
                  <p:embed/>
                </p:oleObj>
              </mc:Choice>
              <mc:Fallback>
                <p:oleObj name="Equation" r:id="rId26" imgW="1600200" imgH="622080" progId="Equation.DSMT4">
                  <p:embed/>
                  <p:pic>
                    <p:nvPicPr>
                      <p:cNvPr id="0" name=""/>
                      <p:cNvPicPr/>
                      <p:nvPr/>
                    </p:nvPicPr>
                    <p:blipFill>
                      <a:blip r:embed="rId27"/>
                      <a:stretch>
                        <a:fillRect/>
                      </a:stretch>
                    </p:blipFill>
                    <p:spPr>
                      <a:xfrm>
                        <a:off x="7902702" y="2262381"/>
                        <a:ext cx="1600200" cy="622300"/>
                      </a:xfrm>
                      <a:prstGeom prst="rect">
                        <a:avLst/>
                      </a:prstGeom>
                    </p:spPr>
                  </p:pic>
                </p:oleObj>
              </mc:Fallback>
            </mc:AlternateContent>
          </a:graphicData>
        </a:graphic>
      </p:graphicFrame>
      <p:graphicFrame>
        <p:nvGraphicFramePr>
          <p:cNvPr id="19" name="对象 18"/>
          <p:cNvGraphicFramePr>
            <a:graphicFrameLocks noChangeAspect="1"/>
          </p:cNvGraphicFramePr>
          <p:nvPr>
            <p:extLst>
              <p:ext uri="{D42A27DB-BD31-4B8C-83A1-F6EECF244321}">
                <p14:modId xmlns:p14="http://schemas.microsoft.com/office/powerpoint/2010/main" val="1551948282"/>
              </p:ext>
            </p:extLst>
          </p:nvPr>
        </p:nvGraphicFramePr>
        <p:xfrm>
          <a:off x="4133088" y="2473918"/>
          <a:ext cx="914400" cy="203200"/>
        </p:xfrm>
        <a:graphic>
          <a:graphicData uri="http://schemas.openxmlformats.org/presentationml/2006/ole">
            <mc:AlternateContent xmlns:mc="http://schemas.openxmlformats.org/markup-compatibility/2006">
              <mc:Choice xmlns:v="urn:schemas-microsoft-com:vml" Requires="v">
                <p:oleObj spid="_x0000_s1161" name="Equation" r:id="rId28" imgW="914400" imgH="203040" progId="Equation.DSMT4">
                  <p:embed/>
                </p:oleObj>
              </mc:Choice>
              <mc:Fallback>
                <p:oleObj name="Equation" r:id="rId28" imgW="914400" imgH="203040" progId="Equation.DSMT4">
                  <p:embed/>
                  <p:pic>
                    <p:nvPicPr>
                      <p:cNvPr id="0" name=""/>
                      <p:cNvPicPr/>
                      <p:nvPr/>
                    </p:nvPicPr>
                    <p:blipFill>
                      <a:blip r:embed="rId23"/>
                      <a:stretch>
                        <a:fillRect/>
                      </a:stretch>
                    </p:blipFill>
                    <p:spPr>
                      <a:xfrm>
                        <a:off x="4133088" y="2473918"/>
                        <a:ext cx="914400" cy="203200"/>
                      </a:xfrm>
                      <a:prstGeom prst="rect">
                        <a:avLst/>
                      </a:prstGeom>
                    </p:spPr>
                  </p:pic>
                </p:oleObj>
              </mc:Fallback>
            </mc:AlternateContent>
          </a:graphicData>
        </a:graphic>
      </p:graphicFrame>
      <p:sp>
        <p:nvSpPr>
          <p:cNvPr id="20" name="文本框 19"/>
          <p:cNvSpPr txBox="1"/>
          <p:nvPr/>
        </p:nvSpPr>
        <p:spPr>
          <a:xfrm>
            <a:off x="7331836" y="231589"/>
            <a:ext cx="4860163" cy="461665"/>
          </a:xfrm>
          <a:prstGeom prst="rect">
            <a:avLst/>
          </a:prstGeom>
          <a:noFill/>
        </p:spPr>
        <p:txBody>
          <a:bodyPr wrap="square" rtlCol="0">
            <a:spAutoFit/>
          </a:bodyPr>
          <a:lstStyle/>
          <a:p>
            <a:r>
              <a:rPr lang="en-US" altLang="zh-CN" sz="2400" b="1" dirty="0" smtClean="0"/>
              <a:t>Ex. </a:t>
            </a:r>
            <a:r>
              <a:rPr lang="en-US" altLang="zh-CN" sz="2400" b="1" dirty="0" smtClean="0"/>
              <a:t>coefficient for sensible heat:</a:t>
            </a:r>
            <a:endParaRPr lang="zh-CN" altLang="en-US" sz="2400" b="1" dirty="0"/>
          </a:p>
        </p:txBody>
      </p:sp>
      <p:sp>
        <p:nvSpPr>
          <p:cNvPr id="21" name="文本框 20"/>
          <p:cNvSpPr txBox="1"/>
          <p:nvPr/>
        </p:nvSpPr>
        <p:spPr>
          <a:xfrm>
            <a:off x="7331836" y="1828531"/>
            <a:ext cx="4106445" cy="461665"/>
          </a:xfrm>
          <a:prstGeom prst="rect">
            <a:avLst/>
          </a:prstGeom>
          <a:noFill/>
        </p:spPr>
        <p:txBody>
          <a:bodyPr wrap="square" rtlCol="0">
            <a:spAutoFit/>
          </a:bodyPr>
          <a:lstStyle/>
          <a:p>
            <a:r>
              <a:rPr lang="en-US" altLang="zh-CN" sz="2400" b="1" dirty="0" smtClean="0"/>
              <a:t>Ex. </a:t>
            </a:r>
            <a:r>
              <a:rPr lang="en-US" altLang="zh-CN" sz="2400" b="1" dirty="0" smtClean="0"/>
              <a:t>coefficient for latent heat:</a:t>
            </a:r>
            <a:endParaRPr lang="zh-CN" altLang="en-US" sz="2400" b="1" dirty="0"/>
          </a:p>
        </p:txBody>
      </p:sp>
      <p:sp>
        <p:nvSpPr>
          <p:cNvPr id="22" name="文本框 21"/>
          <p:cNvSpPr txBox="1"/>
          <p:nvPr/>
        </p:nvSpPr>
        <p:spPr>
          <a:xfrm>
            <a:off x="362457" y="271343"/>
            <a:ext cx="4858899" cy="461665"/>
          </a:xfrm>
          <a:prstGeom prst="rect">
            <a:avLst/>
          </a:prstGeom>
          <a:noFill/>
        </p:spPr>
        <p:txBody>
          <a:bodyPr wrap="square" rtlCol="0">
            <a:spAutoFit/>
          </a:bodyPr>
          <a:lstStyle/>
          <a:p>
            <a:r>
              <a:rPr lang="en-US" altLang="zh-CN" sz="2400" b="1" dirty="0" smtClean="0"/>
              <a:t>Exchange coefficient for wind drag:</a:t>
            </a:r>
            <a:endParaRPr lang="zh-CN" altLang="en-US" sz="2400" b="1" dirty="0"/>
          </a:p>
        </p:txBody>
      </p:sp>
    </p:spTree>
    <p:extLst>
      <p:ext uri="{BB962C8B-B14F-4D97-AF65-F5344CB8AC3E}">
        <p14:creationId xmlns:p14="http://schemas.microsoft.com/office/powerpoint/2010/main" val="770165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756" y="1125179"/>
            <a:ext cx="5647944" cy="5647944"/>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8208" y="187428"/>
            <a:ext cx="3960000" cy="3300930"/>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8208" y="3472192"/>
            <a:ext cx="3960000" cy="3300930"/>
          </a:xfrm>
          <a:prstGeom prst="rect">
            <a:avLst/>
          </a:prstGeom>
        </p:spPr>
      </p:pic>
      <p:sp>
        <p:nvSpPr>
          <p:cNvPr id="5" name="标题 1"/>
          <p:cNvSpPr>
            <a:spLocks noGrp="1"/>
          </p:cNvSpPr>
          <p:nvPr>
            <p:ph type="title"/>
          </p:nvPr>
        </p:nvSpPr>
        <p:spPr>
          <a:xfrm>
            <a:off x="838200" y="365126"/>
            <a:ext cx="10515600" cy="946840"/>
          </a:xfrm>
        </p:spPr>
        <p:txBody>
          <a:bodyPr>
            <a:normAutofit/>
          </a:bodyPr>
          <a:lstStyle/>
          <a:p>
            <a:r>
              <a:rPr lang="en-US" altLang="zh-CN" sz="3600" dirty="0" smtClean="0">
                <a:latin typeface="Segoe UI Black" panose="020B0A02040204020203" pitchFamily="34" charset="0"/>
                <a:ea typeface="Segoe UI Black" panose="020B0A02040204020203" pitchFamily="34" charset="0"/>
                <a:cs typeface="Segoe UI Black" panose="020B0A02040204020203" pitchFamily="34" charset="0"/>
              </a:rPr>
              <a:t>Non-Coupled Case</a:t>
            </a:r>
            <a:endParaRPr lang="zh-CN" altLang="en-US" sz="3600" dirty="0">
              <a:latin typeface="Segoe UI Black" panose="020B0A02040204020203" pitchFamily="34" charset="0"/>
              <a:cs typeface="Segoe UI Black" panose="020B0A02040204020203" pitchFamily="34" charset="0"/>
            </a:endParaRPr>
          </a:p>
        </p:txBody>
      </p:sp>
    </p:spTree>
    <p:extLst>
      <p:ext uri="{BB962C8B-B14F-4D97-AF65-F5344CB8AC3E}">
        <p14:creationId xmlns:p14="http://schemas.microsoft.com/office/powerpoint/2010/main" val="9100412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1996</TotalTime>
  <Words>1384</Words>
  <Application>Microsoft Office PowerPoint</Application>
  <PresentationFormat>宽屏</PresentationFormat>
  <Paragraphs>139</Paragraphs>
  <Slides>15</Slides>
  <Notes>14</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2</vt:i4>
      </vt:variant>
      <vt:variant>
        <vt:lpstr>幻灯片标题</vt:lpstr>
      </vt:variant>
      <vt:variant>
        <vt:i4>15</vt:i4>
      </vt:variant>
    </vt:vector>
  </HeadingPairs>
  <TitlesOfParts>
    <vt:vector size="24" baseType="lpstr">
      <vt:lpstr>隶书</vt:lpstr>
      <vt:lpstr>宋体</vt:lpstr>
      <vt:lpstr>Arial</vt:lpstr>
      <vt:lpstr>Calibri</vt:lpstr>
      <vt:lpstr>Calibri Light</vt:lpstr>
      <vt:lpstr>Segoe UI Black</vt:lpstr>
      <vt:lpstr>Office 主题</vt:lpstr>
      <vt:lpstr>Equation</vt:lpstr>
      <vt:lpstr>MathType 6.0 Equation</vt:lpstr>
      <vt:lpstr>Coupled atmosphere-ocean simulation on hurricane forecast</vt:lpstr>
      <vt:lpstr>Introduction</vt:lpstr>
      <vt:lpstr>COAWST V3.2 (Coupled-Ocean-Atmosphere-Wave-Sediment Transport Modelling)</vt:lpstr>
      <vt:lpstr>Data exchange</vt:lpstr>
      <vt:lpstr>Model Configuration</vt:lpstr>
      <vt:lpstr>Model Configuration</vt:lpstr>
      <vt:lpstr>PowerPoint 演示文稿</vt:lpstr>
      <vt:lpstr>PowerPoint 演示文稿</vt:lpstr>
      <vt:lpstr>Non-Coupled Case</vt:lpstr>
      <vt:lpstr>Coupled Case</vt:lpstr>
      <vt:lpstr>PowerPoint 演示文稿</vt:lpstr>
      <vt:lpstr>PowerPoint 演示文稿</vt:lpstr>
      <vt:lpstr>PowerPoint 演示文稿</vt:lpstr>
      <vt:lpstr>PowerPoint 演示文稿</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陈英健</dc:creator>
  <cp:lastModifiedBy>陈英健</cp:lastModifiedBy>
  <cp:revision>54</cp:revision>
  <dcterms:created xsi:type="dcterms:W3CDTF">2016-05-06T14:09:28Z</dcterms:created>
  <dcterms:modified xsi:type="dcterms:W3CDTF">2016-05-10T10:40:43Z</dcterms:modified>
</cp:coreProperties>
</file>